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60" r:id="rId3"/>
    <p:sldId id="261" r:id="rId4"/>
    <p:sldId id="262" r:id="rId5"/>
    <p:sldId id="265" r:id="rId6"/>
    <p:sldId id="264" r:id="rId7"/>
    <p:sldId id="266" r:id="rId8"/>
    <p:sldId id="268" r:id="rId9"/>
    <p:sldId id="269" r:id="rId10"/>
    <p:sldId id="273" r:id="rId11"/>
    <p:sldId id="276" r:id="rId12"/>
    <p:sldId id="270" r:id="rId13"/>
    <p:sldId id="275" r:id="rId14"/>
    <p:sldId id="271" r:id="rId15"/>
    <p:sldId id="274" r:id="rId16"/>
    <p:sldId id="272" r:id="rId17"/>
    <p:sldId id="26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90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>
                <a:innerShdw blurRad="114300">
                  <a:schemeClr val="accent1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lumMod val="75000"/>
                  </a:schemeClr>
                </a:contourClr>
              </a:sp3d>
            </c:spPr>
          </c:dPt>
          <c:dPt>
            <c:idx val="1"/>
            <c:bubble3D val="0"/>
            <c:spPr>
              <a:solidFill>
                <a:schemeClr val="accent2">
                  <a:alpha val="90000"/>
                </a:schemeClr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  <a:effectLst>
                <a:innerShdw blurRad="114300">
                  <a:schemeClr val="accent2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2">
                    <a:lumMod val="75000"/>
                  </a:schemeClr>
                </a:contourClr>
              </a:sp3d>
            </c:spPr>
          </c:dPt>
          <c:dPt>
            <c:idx val="2"/>
            <c:bubble3D val="0"/>
            <c:spPr>
              <a:solidFill>
                <a:schemeClr val="accent3">
                  <a:alpha val="9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  <a:effectLst>
                <a:innerShdw blurRad="114300">
                  <a:schemeClr val="accent3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3">
                    <a:lumMod val="75000"/>
                  </a:schemeClr>
                </a:contourClr>
              </a:sp3d>
            </c:spPr>
          </c:dPt>
          <c:dPt>
            <c:idx val="3"/>
            <c:bubble3D val="0"/>
            <c:spPr>
              <a:solidFill>
                <a:schemeClr val="accent4">
                  <a:alpha val="90000"/>
                </a:schemeClr>
              </a:solidFill>
              <a:ln w="19050">
                <a:solidFill>
                  <a:schemeClr val="accent4">
                    <a:lumMod val="75000"/>
                  </a:schemeClr>
                </a:solidFill>
              </a:ln>
              <a:effectLst>
                <a:innerShdw blurRad="114300">
                  <a:schemeClr val="accent4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4">
                    <a:lumMod val="75000"/>
                  </a:schemeClr>
                </a:contourClr>
              </a:sp3d>
            </c:spPr>
          </c:dPt>
          <c:dPt>
            <c:idx val="4"/>
            <c:bubble3D val="0"/>
            <c:spPr>
              <a:solidFill>
                <a:schemeClr val="accent5">
                  <a:alpha val="90000"/>
                </a:schemeClr>
              </a:solidFill>
              <a:ln w="19050">
                <a:solidFill>
                  <a:schemeClr val="accent5">
                    <a:lumMod val="75000"/>
                  </a:schemeClr>
                </a:solidFill>
              </a:ln>
              <a:effectLst>
                <a:innerShdw blurRad="114300">
                  <a:schemeClr val="accent5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5">
                    <a:lumMod val="75000"/>
                  </a:schemeClr>
                </a:contourClr>
              </a:sp3d>
            </c:spPr>
          </c:dPt>
          <c:dPt>
            <c:idx val="5"/>
            <c:bubble3D val="0"/>
            <c:spPr>
              <a:solidFill>
                <a:schemeClr val="accent6">
                  <a:alpha val="9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  <a:effectLst>
                <a:innerShdw blurRad="114300">
                  <a:schemeClr val="accent6"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6">
                    <a:lumMod val="75000"/>
                  </a:schemeClr>
                </a:contourClr>
              </a:sp3d>
            </c:spPr>
          </c:dPt>
          <c:dLbls>
            <c:dLbl>
              <c:idx val="0"/>
              <c:layout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1" u="none" strike="noStrike" kern="12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r>
                      <a:rPr lang="en-US" smtClean="0"/>
                      <a:t>x</a:t>
                    </a:r>
                    <a:r>
                      <a:rPr lang="en-US" i="0" baseline="-25000" smtClean="0"/>
                      <a:t>1</a:t>
                    </a:r>
                    <a:endParaRPr lang="en-US" i="0" dirty="0"/>
                  </a:p>
                </c:rich>
              </c:tx>
              <c:spPr>
                <a:noFill/>
                <a:ln w="12700" cap="flat" cmpd="sng" algn="ctr">
                  <a:noFill/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1" u="none" strike="noStrike" kern="1200" baseline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 rot="0" spcFirstLastPara="1" vertOverflow="clip" horzOverflow="clip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 b="0" i="1" u="none" strike="noStrike" kern="1200" baseline="0">
                        <a:solidFill>
                          <a:prstClr val="black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r>
                      <a:rPr lang="en-US" sz="1600" dirty="0" smtClean="0"/>
                      <a:t>x</a:t>
                    </a:r>
                    <a:r>
                      <a:rPr lang="en-US" sz="1600" b="0" i="0" u="none" strike="noStrike" kern="1200" baseline="-25000" dirty="0" smtClean="0">
                        <a:solidFill>
                          <a:prstClr val="black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endParaRPr lang="en-US" sz="1600" b="0" i="0" u="none" strike="noStrike" kern="1200" baseline="0" dirty="0" smtClean="0">
                      <a:solidFill>
                        <a:prstClr val="black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c:rich>
              </c:tx>
              <c:spPr>
                <a:noFill/>
                <a:ln w="12700" cap="flat" cmpd="sng" algn="ctr">
                  <a:noFill/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 b="0" i="1" u="none" strike="noStrike" kern="1200" baseline="0">
                      <a:solidFill>
                        <a:prstClr val="black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1" u="none" strike="noStrike" kern="12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r>
                      <a:rPr lang="en-US" dirty="0" smtClean="0"/>
                      <a:t>x</a:t>
                    </a:r>
                    <a:r>
                      <a:rPr lang="en-US" i="0" baseline="-25000" dirty="0" smtClean="0"/>
                      <a:t>3</a:t>
                    </a:r>
                    <a:endParaRPr lang="en-US" dirty="0"/>
                  </a:p>
                </c:rich>
              </c:tx>
              <c:spPr>
                <a:noFill/>
                <a:ln w="12700" cap="flat" cmpd="sng" algn="ctr">
                  <a:noFill/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1" u="none" strike="noStrike" kern="1200" baseline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1" u="none" strike="noStrike" kern="12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r>
                      <a:rPr lang="en-US" dirty="0" smtClean="0"/>
                      <a:t>x</a:t>
                    </a:r>
                    <a:r>
                      <a:rPr lang="en-US" i="0" baseline="-25000" dirty="0" smtClean="0"/>
                      <a:t>4</a:t>
                    </a:r>
                    <a:endParaRPr lang="en-US" dirty="0"/>
                  </a:p>
                </c:rich>
              </c:tx>
              <c:spPr>
                <a:noFill/>
                <a:ln w="12700" cap="flat" cmpd="sng" algn="ctr">
                  <a:noFill/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1" u="none" strike="noStrike" kern="1200" baseline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8.0179219392896545E-2"/>
                  <c:y val="-9.747959704089501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1" u="none" strike="noStrike" kern="12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r>
                      <a:rPr lang="en-US" dirty="0" smtClean="0"/>
                      <a:t>x</a:t>
                    </a:r>
                    <a:r>
                      <a:rPr lang="en-US" i="0" baseline="-25000" dirty="0" smtClean="0"/>
                      <a:t>5 …</a:t>
                    </a:r>
                    <a:endParaRPr lang="en-US" dirty="0"/>
                  </a:p>
                </c:rich>
              </c:tx>
              <c:spPr>
                <a:noFill/>
                <a:ln w="12700" cap="flat" cmpd="sng" algn="ctr">
                  <a:noFill/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1" u="none" strike="noStrike" kern="1200" baseline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464640067553303"/>
                      <c:h val="0.26797140987972934"/>
                    </c:manualLayout>
                  </c15:layout>
                </c:ext>
              </c:extLst>
            </c:dLbl>
            <c:dLbl>
              <c:idx val="5"/>
              <c:layout>
                <c:manualLayout>
                  <c:x val="0.14727446716136716"/>
                  <c:y val="0.10678464697470905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1" u="none" strike="noStrike" kern="1200" baseline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r>
                      <a:rPr lang="en-US" sz="1600" i="1" dirty="0" err="1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</a:t>
                    </a:r>
                    <a:r>
                      <a:rPr lang="en-US" sz="1600" i="1" baseline="-25000" dirty="0" err="1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</a:t>
                    </a:r>
                    <a:endParaRPr lang="en-US" sz="16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c:rich>
              </c:tx>
              <c:spPr>
                <a:noFill/>
                <a:ln w="12700" cap="flat" cmpd="sng" algn="ctr">
                  <a:noFill/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1" u="none" strike="noStrike" kern="1200" baseline="0"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schemeClr val="accent1">
                    <a:lumMod val="75000"/>
                    <a:alpha val="0"/>
                  </a:scheme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1" u="none" strike="noStrike" kern="1200" baseline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x_1</c:v>
                </c:pt>
                <c:pt idx="1">
                  <c:v>x_2</c:v>
                </c:pt>
                <c:pt idx="2">
                  <c:v>x_3</c:v>
                </c:pt>
                <c:pt idx="3">
                  <c:v>x_4</c:v>
                </c:pt>
                <c:pt idx="4">
                  <c:v>x_5</c:v>
                </c:pt>
                <c:pt idx="5">
                  <c:v>x_n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6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IN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Curse of Dimensionality</a:t>
            </a:r>
            <a:endParaRPr lang="en-I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37924022926084022"/>
          <c:y val="3.9115296393723859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90290287690613"/>
          <c:y val="0.10576538564131729"/>
          <c:w val="0.80432332094343695"/>
          <c:h val="0.6701460615481623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  =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 =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</c:v>
                </c:pt>
                <c:pt idx="1">
                  <c:v>6</c:v>
                </c:pt>
                <c:pt idx="2">
                  <c:v>10</c:v>
                </c:pt>
                <c:pt idx="3">
                  <c:v>15</c:v>
                </c:pt>
                <c:pt idx="4">
                  <c:v>21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 =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4</c:v>
                </c:pt>
                <c:pt idx="1">
                  <c:v>10</c:v>
                </c:pt>
                <c:pt idx="2">
                  <c:v>20</c:v>
                </c:pt>
                <c:pt idx="3">
                  <c:v>35</c:v>
                </c:pt>
                <c:pt idx="4">
                  <c:v>56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7006736"/>
        <c:axId val="267996656"/>
      </c:lineChart>
      <c:catAx>
        <c:axId val="29700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7996656"/>
        <c:crosses val="autoZero"/>
        <c:auto val="1"/>
        <c:lblAlgn val="ctr"/>
        <c:lblOffset val="100"/>
        <c:noMultiLvlLbl val="0"/>
      </c:catAx>
      <c:valAx>
        <c:axId val="26799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97006736"/>
        <c:crosses val="autoZero"/>
        <c:crossBetween val="between"/>
      </c:valAx>
      <c:spPr>
        <a:noFill/>
        <a:ln w="3175">
          <a:solidFill>
            <a:schemeClr val="accent1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23213295328399827"/>
          <c:y val="0.12268892694235101"/>
          <c:w val="0.22638443813482523"/>
          <c:h val="0.305277193813746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8960552725027"/>
          <c:y val="2.9382051496872206E-2"/>
          <c:w val="0.83049096804075961"/>
          <c:h val="0.7817945710455763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SOM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3</c:v>
                </c:pt>
                <c:pt idx="1">
                  <c:v>6</c:v>
                </c:pt>
                <c:pt idx="2">
                  <c:v>10</c:v>
                </c:pt>
                <c:pt idx="3">
                  <c:v>15</c:v>
                </c:pt>
                <c:pt idx="4">
                  <c:v>21</c:v>
                </c:pt>
                <c:pt idx="5">
                  <c:v>28</c:v>
                </c:pt>
                <c:pt idx="6">
                  <c:v>36</c:v>
                </c:pt>
                <c:pt idx="7">
                  <c:v>45</c:v>
                </c:pt>
                <c:pt idx="8">
                  <c:v>55</c:v>
                </c:pt>
                <c:pt idx="9">
                  <c:v>66</c:v>
                </c:pt>
                <c:pt idx="10">
                  <c:v>78</c:v>
                </c:pt>
                <c:pt idx="11">
                  <c:v>91</c:v>
                </c:pt>
                <c:pt idx="12">
                  <c:v>105</c:v>
                </c:pt>
                <c:pt idx="13">
                  <c:v>120</c:v>
                </c:pt>
                <c:pt idx="14">
                  <c:v>136</c:v>
                </c:pt>
                <c:pt idx="15">
                  <c:v>153</c:v>
                </c:pt>
                <c:pt idx="16">
                  <c:v>171</c:v>
                </c:pt>
                <c:pt idx="17">
                  <c:v>190</c:v>
                </c:pt>
                <c:pt idx="18">
                  <c:v>210</c:v>
                </c:pt>
                <c:pt idx="19">
                  <c:v>231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SOM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6</c:v>
                </c:pt>
                <c:pt idx="1">
                  <c:v>9</c:v>
                </c:pt>
                <c:pt idx="2">
                  <c:v>12</c:v>
                </c:pt>
                <c:pt idx="3">
                  <c:v>15</c:v>
                </c:pt>
                <c:pt idx="4">
                  <c:v>18</c:v>
                </c:pt>
                <c:pt idx="5">
                  <c:v>21</c:v>
                </c:pt>
                <c:pt idx="6">
                  <c:v>24</c:v>
                </c:pt>
                <c:pt idx="7">
                  <c:v>27</c:v>
                </c:pt>
                <c:pt idx="8">
                  <c:v>30</c:v>
                </c:pt>
                <c:pt idx="9">
                  <c:v>33</c:v>
                </c:pt>
                <c:pt idx="10">
                  <c:v>36</c:v>
                </c:pt>
                <c:pt idx="11">
                  <c:v>39</c:v>
                </c:pt>
                <c:pt idx="12">
                  <c:v>42</c:v>
                </c:pt>
                <c:pt idx="13">
                  <c:v>45</c:v>
                </c:pt>
                <c:pt idx="14">
                  <c:v>48</c:v>
                </c:pt>
                <c:pt idx="15">
                  <c:v>51</c:v>
                </c:pt>
                <c:pt idx="16">
                  <c:v>54</c:v>
                </c:pt>
                <c:pt idx="17">
                  <c:v>57</c:v>
                </c:pt>
                <c:pt idx="18">
                  <c:v>60</c:v>
                </c:pt>
                <c:pt idx="19">
                  <c:v>63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8277808"/>
        <c:axId val="298278192"/>
      </c:lineChart>
      <c:catAx>
        <c:axId val="298277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 dirty="0" smtClean="0"/>
                  <a:t>Dimension (</a:t>
                </a:r>
                <a:r>
                  <a:rPr lang="en-IN" i="1" dirty="0" smtClean="0"/>
                  <a:t>n</a:t>
                </a:r>
                <a:r>
                  <a:rPr lang="en-IN" dirty="0" smtClean="0"/>
                  <a:t>)</a:t>
                </a:r>
                <a:endParaRPr lang="en-IN" dirty="0"/>
              </a:p>
            </c:rich>
          </c:tx>
          <c:layout>
            <c:manualLayout>
              <c:xMode val="edge"/>
              <c:yMode val="edge"/>
              <c:x val="0.46918236999561513"/>
              <c:y val="0.919592811162506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98278192"/>
        <c:crosses val="autoZero"/>
        <c:auto val="1"/>
        <c:lblAlgn val="ctr"/>
        <c:lblOffset val="100"/>
        <c:noMultiLvlLbl val="0"/>
      </c:catAx>
      <c:valAx>
        <c:axId val="29827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IN" dirty="0" smtClean="0"/>
                  <a:t>Number </a:t>
                </a:r>
                <a:r>
                  <a:rPr lang="en-IN" dirty="0"/>
                  <a:t>of </a:t>
                </a:r>
                <a:r>
                  <a:rPr lang="en-IN" dirty="0" smtClean="0"/>
                  <a:t>coefficients </a:t>
                </a:r>
                <a:r>
                  <a:rPr lang="en-US" sz="1330" b="0" i="0" u="none" strike="noStrike" baseline="0" dirty="0" smtClean="0">
                    <a:effectLst/>
                  </a:rPr>
                  <a:t>(</a:t>
                </a:r>
                <a:r>
                  <a:rPr lang="en-US" sz="1330" b="0" i="1" u="none" strike="noStrike" baseline="0" dirty="0" smtClean="0">
                    <a:effectLst/>
                  </a:rPr>
                  <a:t>a</a:t>
                </a:r>
                <a:r>
                  <a:rPr lang="en-US" sz="1330" b="0" i="0" u="none" strike="noStrike" baseline="0" dirty="0" smtClean="0">
                    <a:effectLst/>
                  </a:rPr>
                  <a:t>) </a:t>
                </a:r>
                <a:endParaRPr lang="en-IN" dirty="0"/>
              </a:p>
            </c:rich>
          </c:tx>
          <c:layout>
            <c:manualLayout>
              <c:xMode val="edge"/>
              <c:yMode val="edge"/>
              <c:x val="3.6157171530029335E-2"/>
              <c:y val="9.476408903038424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98277808"/>
        <c:crosses val="autoZero"/>
        <c:crossBetween val="between"/>
      </c:valAx>
      <c:spPr>
        <a:solidFill>
          <a:schemeClr val="bg1"/>
        </a:solidFill>
        <a:ln>
          <a:solidFill>
            <a:schemeClr val="accent1">
              <a:lumMod val="20000"/>
              <a:lumOff val="80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16396970514836157"/>
          <c:y val="0.32605586620375665"/>
          <c:w val="0.49719314497452527"/>
          <c:h val="8.47767956881143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>
          <a:lumMod val="20000"/>
          <a:lumOff val="80000"/>
        </a:schemeClr>
      </a:solidFill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582E9-F740-41DE-B0CE-F053791F85C7}" type="datetimeFigureOut">
              <a:rPr lang="en-IN" smtClean="0"/>
              <a:t>26-05-2023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85A40-DD9C-4654-AB8A-6881D96C5E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464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4CCF0-2AAF-49EA-8D2C-1AE9B963AB5B}" type="slidenum">
              <a:rPr lang="en-IN" smtClean="0">
                <a:solidFill>
                  <a:prstClr val="black"/>
                </a:solidFill>
              </a:rPr>
              <a:pPr/>
              <a:t>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65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347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6448A-E3A8-48CC-A3EE-09012FFC629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ID 255: IEEE SSCI 2022 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05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D472-EE4A-46F8-9469-3BBB9F3FA8ED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ID 255: IEEE SSCI 2022 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4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77A2-4636-4F24-84E6-CB303B76F81E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ID 255: IEEE SSCI 2022 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64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79" y="103867"/>
            <a:ext cx="11971564" cy="639083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79" y="816429"/>
            <a:ext cx="11971564" cy="5429250"/>
          </a:xfrm>
        </p:spPr>
        <p:txBody>
          <a:bodyPr>
            <a:normAutofit/>
          </a:bodyPr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1579" y="6413500"/>
            <a:ext cx="2743200" cy="365125"/>
          </a:xfrm>
        </p:spPr>
        <p:txBody>
          <a:bodyPr/>
          <a:lstStyle/>
          <a:p>
            <a:fld id="{C5710697-9DF2-4CAF-8B14-014153D9982E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13498"/>
            <a:ext cx="4114800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l-NL" dirty="0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7221" y="6413499"/>
            <a:ext cx="2743200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1579" y="685800"/>
            <a:ext cx="119688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hlinkClick r:id="rId2" action="ppaction://hlinksldjump"/>
          </p:cNvPr>
          <p:cNvCxnSpPr/>
          <p:nvPr userDrawn="1"/>
        </p:nvCxnSpPr>
        <p:spPr>
          <a:xfrm>
            <a:off x="111579" y="742950"/>
            <a:ext cx="119688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1579" y="6332764"/>
            <a:ext cx="119688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812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095D2-EFB7-4A56-B1B8-4E11F105585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ID 255: IEEE SSCI 2022 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B290-C446-453E-A581-D629EC25A3AB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ID 255: IEEE SSCI 2022 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BA004-5BBA-4306-A116-83845B858B51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ID 255: IEEE SSCI 2022 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1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AAF4C-1E9C-42A4-B0E0-5BAB804ADC0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ID 255: IEEE SSCI 2022 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3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7105-1116-4D08-9DA6-91C91F178C51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ID 255: IEEE SSCI 2022 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3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16531-ED2D-46AC-BAFB-FF6F91FC41C7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ID 255: IEEE SSCI 2022 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5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7EFB3-AE12-43F1-921C-4318D39787A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ID 255: IEEE SSCI 2022 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7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8A19D-794B-4ED8-B882-031CA9CAB0D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26-05-2023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ID 255: IEEE SSCI 2022 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8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8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1.png"/><Relationship Id="rId5" Type="http://schemas.openxmlformats.org/officeDocument/2006/relationships/image" Target="../media/image84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12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6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12" Type="http://schemas.openxmlformats.org/officeDocument/2006/relationships/image" Target="../media/image11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7.png"/><Relationship Id="rId5" Type="http://schemas.openxmlformats.org/officeDocument/2006/relationships/image" Target="../media/image110.png"/><Relationship Id="rId10" Type="http://schemas.openxmlformats.org/officeDocument/2006/relationships/image" Target="../media/image116.png"/><Relationship Id="rId4" Type="http://schemas.openxmlformats.org/officeDocument/2006/relationships/image" Target="../media/image108.png"/><Relationship Id="rId9" Type="http://schemas.openxmlformats.org/officeDocument/2006/relationships/image" Target="../media/image115.png"/><Relationship Id="rId14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5.png"/><Relationship Id="rId12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16.png"/><Relationship Id="rId14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deepanshu.yadav380@gmail.co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30.png"/><Relationship Id="rId18" Type="http://schemas.openxmlformats.org/officeDocument/2006/relationships/image" Target="../media/image480.png"/><Relationship Id="rId3" Type="http://schemas.openxmlformats.org/officeDocument/2006/relationships/image" Target="../media/image11.png"/><Relationship Id="rId21" Type="http://schemas.openxmlformats.org/officeDocument/2006/relationships/image" Target="../media/image510.png"/><Relationship Id="rId7" Type="http://schemas.openxmlformats.org/officeDocument/2006/relationships/image" Target="../media/image37.png"/><Relationship Id="rId12" Type="http://schemas.openxmlformats.org/officeDocument/2006/relationships/image" Target="../media/image420.png"/><Relationship Id="rId17" Type="http://schemas.openxmlformats.org/officeDocument/2006/relationships/image" Target="../media/image470.png"/><Relationship Id="rId2" Type="http://schemas.openxmlformats.org/officeDocument/2006/relationships/image" Target="../media/image10.png"/><Relationship Id="rId16" Type="http://schemas.openxmlformats.org/officeDocument/2006/relationships/image" Target="../media/image460.png"/><Relationship Id="rId20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0.png"/><Relationship Id="rId5" Type="http://schemas.openxmlformats.org/officeDocument/2006/relationships/image" Target="../media/image13.png"/><Relationship Id="rId15" Type="http://schemas.openxmlformats.org/officeDocument/2006/relationships/image" Target="../media/image450.png"/><Relationship Id="rId10" Type="http://schemas.openxmlformats.org/officeDocument/2006/relationships/image" Target="../media/image400.png"/><Relationship Id="rId19" Type="http://schemas.openxmlformats.org/officeDocument/2006/relationships/image" Target="../media/image490.png"/><Relationship Id="rId4" Type="http://schemas.openxmlformats.org/officeDocument/2006/relationships/image" Target="../media/image12.png"/><Relationship Id="rId9" Type="http://schemas.openxmlformats.org/officeDocument/2006/relationships/image" Target="../media/image390.png"/><Relationship Id="rId14" Type="http://schemas.openxmlformats.org/officeDocument/2006/relationships/image" Target="../media/image440.png"/><Relationship Id="rId22" Type="http://schemas.openxmlformats.org/officeDocument/2006/relationships/image" Target="../media/image5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2.png"/><Relationship Id="rId7" Type="http://schemas.openxmlformats.org/officeDocument/2006/relationships/image" Target="../media/image14.png"/><Relationship Id="rId12" Type="http://schemas.openxmlformats.org/officeDocument/2006/relationships/image" Target="../media/image61.png"/><Relationship Id="rId17" Type="http://schemas.openxmlformats.org/officeDocument/2006/relationships/image" Target="../media/image21.pn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54.png"/><Relationship Id="rId9" Type="http://schemas.openxmlformats.org/officeDocument/2006/relationships/image" Target="../media/image15.gif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.png"/><Relationship Id="rId1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6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4.png"/><Relationship Id="rId8" Type="http://schemas.openxmlformats.org/officeDocument/2006/relationships/chart" Target="../charts/chart3.xml"/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142.png"/><Relationship Id="rId20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9" Type="http://schemas.openxmlformats.org/officeDocument/2006/relationships/image" Target="../media/image145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3.png"/><Relationship Id="rId3" Type="http://schemas.openxmlformats.org/officeDocument/2006/relationships/image" Target="../media/image41.png"/><Relationship Id="rId7" Type="http://schemas.openxmlformats.org/officeDocument/2006/relationships/image" Target="../media/image52.png"/><Relationship Id="rId12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5" Type="http://schemas.openxmlformats.org/officeDocument/2006/relationships/image" Target="../media/image65.png"/><Relationship Id="rId10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Relationship Id="rId1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4" y="880128"/>
            <a:ext cx="11766459" cy="1564265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197: 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Novel 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 Method Using Self-Organizing Maps (SOM)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Deepanshu  and Palaniappan Ramu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2" descr="IIT Madras - Wikipedia"/>
          <p:cNvSpPr>
            <a:spLocks noChangeAspect="1" noChangeArrowheads="1"/>
          </p:cNvSpPr>
          <p:nvPr/>
        </p:nvSpPr>
        <p:spPr bwMode="auto">
          <a:xfrm>
            <a:off x="155575" y="-14446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5" tIns="45719" rIns="91435" bIns="45719" numCol="1" anchor="t" anchorCtr="0" compatLnSpc="1">
            <a:prstTxWarp prst="textNoShape">
              <a:avLst/>
            </a:prstTxWarp>
          </a:bodyPr>
          <a:lstStyle/>
          <a:p>
            <a:endParaRPr lang="en-IN" sz="24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574" y="279837"/>
            <a:ext cx="11766459" cy="60029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5" tIns="45719" rIns="91435" bIns="4571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sz="2500" baseline="400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500" dirty="0" smtClean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 World Congress on Structural and Multidisciplinary Optimization | WCSMO 2023 </a:t>
            </a:r>
            <a:endParaRPr lang="en-US" sz="2500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48154" y="3044682"/>
            <a:ext cx="4381298" cy="2885857"/>
            <a:chOff x="1720071" y="3310908"/>
            <a:chExt cx="3440475" cy="2278022"/>
          </a:xfrm>
        </p:grpSpPr>
        <p:sp>
          <p:nvSpPr>
            <p:cNvPr id="4" name="Rectangle 3"/>
            <p:cNvSpPr/>
            <p:nvPr/>
          </p:nvSpPr>
          <p:spPr>
            <a:xfrm>
              <a:off x="1720071" y="4550908"/>
              <a:ext cx="3440475" cy="1038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9" rIns="91435" bIns="45719" rtlCol="0" anchor="ctr"/>
            <a:lstStyle/>
            <a:p>
              <a:pPr algn="ctr"/>
              <a:r>
                <a:rPr lang="en-US" sz="1600" baseline="30000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r>
                <a:rPr lang="en-US" sz="13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13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dvanced </a:t>
              </a:r>
              <a:r>
                <a:rPr lang="en-US" sz="13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sz="13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esign, </a:t>
              </a:r>
              <a:r>
                <a:rPr lang="en-US" sz="13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sz="13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ptimization, &amp; </a:t>
              </a:r>
              <a:r>
                <a:rPr lang="en-US" sz="13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13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robabilistic </a:t>
              </a:r>
              <a:r>
                <a:rPr lang="en-US" sz="13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13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echniques (ADOPT) Laboratory</a:t>
              </a:r>
              <a:endPara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Department </a:t>
              </a: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of Engineering </a:t>
              </a:r>
              <a:r>
                <a:rPr lang="en-US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 </a:t>
              </a:r>
            </a:p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Indian </a:t>
              </a: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Institute of Technology </a:t>
              </a:r>
              <a:r>
                <a:rPr lang="en-US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Madras </a:t>
              </a:r>
            </a:p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Chennai</a:t>
              </a:r>
              <a:r>
                <a:rPr 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India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6864" y="3310908"/>
              <a:ext cx="1026889" cy="1047515"/>
            </a:xfrm>
            <a:prstGeom prst="rect">
              <a:avLst/>
            </a:prstGeom>
          </p:spPr>
        </p:pic>
      </p:grpSp>
      <p:pic>
        <p:nvPicPr>
          <p:cNvPr id="1030" name="Picture 6" descr="https://signatures1beta.com/adopt/images/logo-revis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6349196"/>
            <a:ext cx="1312124" cy="3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2/6 | </a:t>
            </a:r>
            <a:r>
              <a:rPr lang="en-US" sz="2400" dirty="0" smtClean="0">
                <a:solidFill>
                  <a:srgbClr val="7030A0"/>
                </a:solidFill>
              </a:rPr>
              <a:t>Webster Function</a:t>
            </a:r>
            <a:endParaRPr lang="en-IN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579" y="816429"/>
                <a:ext cx="8187690" cy="512318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500" b="1" dirty="0" smtClean="0"/>
                  <a:t>Webster et al. (1996) function</a:t>
                </a:r>
                <a:r>
                  <a:rPr lang="en-US" sz="1500" b="1" baseline="30000" dirty="0"/>
                  <a:t>1</a:t>
                </a:r>
                <a:r>
                  <a:rPr lang="en-US" sz="1500" b="1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=[2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, 3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[1,10],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(−1,6)</m:t>
                      </m:r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 smtClean="0"/>
                  <a:t>Inferences: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Response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 smtClean="0"/>
                  <a:t> is more sensitive to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 smtClean="0"/>
                  <a:t> than the variable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SOM-based meta-model provides good fit and sensitivity information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This sensitivity information can be used for feature selection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600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79" y="816429"/>
                <a:ext cx="8187690" cy="5123182"/>
              </a:xfrm>
              <a:blipFill rotWithShape="0">
                <a:blip r:embed="rId2"/>
                <a:stretch>
                  <a:fillRect l="-596" t="-10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62011" y="179525"/>
            <a:ext cx="251841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0436" y="6069874"/>
            <a:ext cx="11971564" cy="21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800" dirty="0"/>
              <a:t>Webster, M. D., </a:t>
            </a:r>
            <a:r>
              <a:rPr lang="en-US" sz="800" dirty="0" err="1"/>
              <a:t>Tatang</a:t>
            </a:r>
            <a:r>
              <a:rPr lang="en-US" sz="800" dirty="0"/>
              <a:t>, M. A., &amp; McRae, G. J. (1996). Application of the probabilistic collocation method for an uncertainty analysis of a simple ocean model</a:t>
            </a:r>
            <a:endParaRPr lang="en-US" sz="8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067" y="833133"/>
            <a:ext cx="3476352" cy="23444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952411" y="3177539"/>
            <a:ext cx="3128008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Meta-model accuracy 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52411" y="5901681"/>
            <a:ext cx="3128008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Sensitivity information 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11579" y="1958810"/>
            <a:ext cx="7709281" cy="2437457"/>
            <a:chOff x="111579" y="1847196"/>
            <a:chExt cx="7709281" cy="243745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086" y="2187533"/>
              <a:ext cx="2175775" cy="17177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0928" y="2191349"/>
              <a:ext cx="2115094" cy="171221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3089" y="2188373"/>
              <a:ext cx="2307771" cy="17160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054302" y="1976657"/>
                  <a:ext cx="46076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302" y="1976657"/>
                  <a:ext cx="46076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611489" y="1976657"/>
                  <a:ext cx="46609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489" y="1976657"/>
                  <a:ext cx="46609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183650" y="1951451"/>
                  <a:ext cx="37138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650" y="1951451"/>
                  <a:ext cx="371384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111579" y="1847196"/>
              <a:ext cx="2331240" cy="2364942"/>
              <a:chOff x="23929" y="1289986"/>
              <a:chExt cx="2331240" cy="2364942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 flipV="1">
                <a:off x="160275" y="3489042"/>
                <a:ext cx="190148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160275" y="1600898"/>
                <a:ext cx="0" cy="18881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2676355" y="1881782"/>
              <a:ext cx="2331240" cy="2364942"/>
              <a:chOff x="23929" y="1289986"/>
              <a:chExt cx="2331240" cy="2364942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flipV="1">
                <a:off x="160275" y="3489042"/>
                <a:ext cx="190148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160275" y="1600898"/>
                <a:ext cx="0" cy="18881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/>
            <p:cNvGrpSpPr/>
            <p:nvPr/>
          </p:nvGrpSpPr>
          <p:grpSpPr>
            <a:xfrm>
              <a:off x="5246491" y="1919711"/>
              <a:ext cx="2331240" cy="2364942"/>
              <a:chOff x="23929" y="1289986"/>
              <a:chExt cx="2331240" cy="2364942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160275" y="3489042"/>
                <a:ext cx="190148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160275" y="1600898"/>
                <a:ext cx="0" cy="18881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" name="Rectangle 39"/>
            <p:cNvSpPr/>
            <p:nvPr/>
          </p:nvSpPr>
          <p:spPr>
            <a:xfrm>
              <a:off x="6685285" y="2292063"/>
              <a:ext cx="617345" cy="4303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085204" y="2353571"/>
              <a:ext cx="617345" cy="4539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12307" y="2363161"/>
              <a:ext cx="628349" cy="4587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05897" y="3587542"/>
              <a:ext cx="396733" cy="3168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298191" y="3582327"/>
              <a:ext cx="396733" cy="3168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643923" y="3582326"/>
              <a:ext cx="396733" cy="3168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2434471" y="4355983"/>
            <a:ext cx="3278352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SOM plots for Webster et al. (1996) function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4068" y="3396136"/>
            <a:ext cx="3480666" cy="25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9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2/6 | </a:t>
            </a:r>
            <a:r>
              <a:rPr lang="en-US" sz="2400" dirty="0" smtClean="0">
                <a:solidFill>
                  <a:srgbClr val="7030A0"/>
                </a:solidFill>
              </a:rPr>
              <a:t>Webster Function</a:t>
            </a:r>
            <a:endParaRPr lang="en-IN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579" y="816428"/>
                <a:ext cx="8187690" cy="524800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500" b="1" dirty="0" smtClean="0"/>
                  <a:t>Webster et al. (1996) function</a:t>
                </a:r>
                <a:r>
                  <a:rPr lang="en-US" sz="1500" b="1" baseline="30000" dirty="0"/>
                  <a:t>1</a:t>
                </a:r>
                <a:r>
                  <a:rPr lang="en-US" sz="1500" b="1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=[2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3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[−1,1],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[−1,1]</m:t>
                      </m:r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Inferences: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Response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 smtClean="0"/>
                  <a:t> is more sensitive to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 smtClean="0"/>
                  <a:t> than the variable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SOM-based meta-model provides good fit and sensitivity information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This sensitivity information can be used to quantify the non-linearity 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79" y="816428"/>
                <a:ext cx="8187690" cy="5248003"/>
              </a:xfrm>
              <a:blipFill rotWithShape="0">
                <a:blip r:embed="rId2"/>
                <a:stretch>
                  <a:fillRect l="-596" t="-10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62011" y="179525"/>
            <a:ext cx="251841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0436" y="6069874"/>
            <a:ext cx="11971564" cy="21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800" dirty="0"/>
              <a:t>Webster, M. D., </a:t>
            </a:r>
            <a:r>
              <a:rPr lang="en-US" sz="800" dirty="0" err="1"/>
              <a:t>Tatang</a:t>
            </a:r>
            <a:r>
              <a:rPr lang="en-US" sz="800" dirty="0"/>
              <a:t>, M. A., &amp; McRae, G. J. (1996). Application of the probabilistic collocation method for an uncertainty analysis of a simple ocean model</a:t>
            </a:r>
            <a:endParaRPr lang="en-US" sz="8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942522" y="3349369"/>
            <a:ext cx="3128008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Webster function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42522" y="6026331"/>
            <a:ext cx="3128008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Sensitivity information </a:t>
            </a:r>
            <a:r>
              <a:rPr 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(-1,-1) to (1,1</a:t>
            </a:r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42818" y="4442973"/>
            <a:ext cx="3313547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SOM plots for Webster et al. (1996) function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821" y="783331"/>
            <a:ext cx="3317850" cy="2583712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 rot="19165734">
            <a:off x="10767075" y="2459577"/>
            <a:ext cx="1143241" cy="2711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10034518" y="777888"/>
            <a:ext cx="472008" cy="5270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8942522" y="1060416"/>
            <a:ext cx="472008" cy="5270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89582" y="2106026"/>
            <a:ext cx="7778387" cy="2437457"/>
            <a:chOff x="111579" y="1958810"/>
            <a:chExt cx="7778387" cy="243745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6048" y="2251619"/>
              <a:ext cx="2433918" cy="191128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9089" y="2251619"/>
              <a:ext cx="2452120" cy="187158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373" y="2251619"/>
              <a:ext cx="2409749" cy="18327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054302" y="2088271"/>
                  <a:ext cx="46076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302" y="2088271"/>
                  <a:ext cx="46076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611489" y="2088271"/>
                  <a:ext cx="46609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489" y="2088271"/>
                  <a:ext cx="46609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183650" y="2063065"/>
                  <a:ext cx="37138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650" y="2063065"/>
                  <a:ext cx="371384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111579" y="1958810"/>
              <a:ext cx="2331240" cy="2364942"/>
              <a:chOff x="23929" y="1289986"/>
              <a:chExt cx="2331240" cy="2364942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 flipV="1">
                <a:off x="160275" y="3489042"/>
                <a:ext cx="190148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160275" y="1600898"/>
                <a:ext cx="0" cy="18881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2676355" y="1993396"/>
              <a:ext cx="2331240" cy="2364942"/>
              <a:chOff x="23929" y="1289986"/>
              <a:chExt cx="2331240" cy="2364942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flipV="1">
                <a:off x="160275" y="3489042"/>
                <a:ext cx="190148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160275" y="1600898"/>
                <a:ext cx="0" cy="18881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/>
            <p:cNvGrpSpPr/>
            <p:nvPr/>
          </p:nvGrpSpPr>
          <p:grpSpPr>
            <a:xfrm>
              <a:off x="5246491" y="2031325"/>
              <a:ext cx="2331240" cy="2364942"/>
              <a:chOff x="23929" y="1289986"/>
              <a:chExt cx="2331240" cy="2364942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160275" y="3489042"/>
                <a:ext cx="190148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160275" y="1600898"/>
                <a:ext cx="0" cy="18881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Rectangle 44"/>
            <p:cNvSpPr/>
            <p:nvPr/>
          </p:nvSpPr>
          <p:spPr>
            <a:xfrm>
              <a:off x="5497677" y="3804284"/>
              <a:ext cx="1786642" cy="3168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937444" y="3756235"/>
              <a:ext cx="1786642" cy="3168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0360" y="3747698"/>
              <a:ext cx="1786642" cy="3168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414986" y="2391401"/>
              <a:ext cx="472008" cy="5270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2860929" y="2429294"/>
              <a:ext cx="472008" cy="5270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259225" y="2434714"/>
              <a:ext cx="472008" cy="5270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847867" y="2354490"/>
              <a:ext cx="472008" cy="5270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4273037" y="2421443"/>
              <a:ext cx="472008" cy="5270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577147" y="2429294"/>
              <a:ext cx="472008" cy="5270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77821" y="3633488"/>
            <a:ext cx="3283888" cy="246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3/6 | </a:t>
            </a:r>
            <a:r>
              <a:rPr lang="en-US" sz="2400" dirty="0" smtClean="0">
                <a:solidFill>
                  <a:srgbClr val="7030A0"/>
                </a:solidFill>
              </a:rPr>
              <a:t>Short Column</a:t>
            </a:r>
            <a:endParaRPr lang="en-IN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579" y="816429"/>
                <a:ext cx="8509907" cy="512318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 smtClean="0"/>
                  <a:t>Short Column function</a:t>
                </a:r>
                <a:r>
                  <a:rPr lang="en-US" sz="1600" b="1" baseline="30000" dirty="0" smtClean="0"/>
                  <a:t>1</a:t>
                </a:r>
                <a:r>
                  <a:rPr lang="en-US" sz="1600" b="1" dirty="0" smtClean="0"/>
                  <a:t>:</a:t>
                </a:r>
                <a:endParaRPr lang="en-US" dirty="0"/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𝑙𝑖𝑚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;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sz="14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5,0.5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2000,400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(500,100)</m:t>
                      </m:r>
                    </m:oMath>
                  </m:oMathPara>
                </a14:m>
                <a:endParaRPr lang="en-IN" sz="1400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sz="1400" dirty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sz="1400" dirty="0" smtClean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sz="1400" dirty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sz="1400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Inferences</a:t>
                </a:r>
                <a:r>
                  <a:rPr lang="en-US" b="1" dirty="0"/>
                  <a:t>: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Limit state function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r>
                  <a:rPr lang="en-US" sz="1600" dirty="0" smtClean="0"/>
                  <a:t>) is positively correlated with Yield strength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dirty="0" smtClean="0"/>
                  <a:t>) of material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𝑙𝑖𝑚</m:t>
                        </m:r>
                      </m:sub>
                    </m:sSub>
                  </m:oMath>
                </a14:m>
                <a:r>
                  <a:rPr lang="en-US" sz="1600" dirty="0" smtClean="0"/>
                  <a:t> is negatively correlated to moment of inertia 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/>
                  <a:t>)</a:t>
                </a:r>
                <a:r>
                  <a:rPr lang="en-US" sz="1600" dirty="0" smtClean="0"/>
                  <a:t> and applied load 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/>
                  <a:t>)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SOM-based meta-model provides good fit and sensitivity </a:t>
                </a:r>
                <a:r>
                  <a:rPr lang="en-US" sz="1600" dirty="0" smtClean="0"/>
                  <a:t>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79" y="816429"/>
                <a:ext cx="8509907" cy="5123183"/>
              </a:xfrm>
              <a:blipFill rotWithShape="0">
                <a:blip r:embed="rId2"/>
                <a:stretch>
                  <a:fillRect l="-573" t="-13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82892" y="3022979"/>
            <a:ext cx="3067050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Meta-model accuracy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914" y="816933"/>
            <a:ext cx="3389267" cy="2236916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220436" y="6069874"/>
            <a:ext cx="7277644" cy="21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800" dirty="0" err="1"/>
              <a:t>Kuschel</a:t>
            </a:r>
            <a:r>
              <a:rPr lang="en-US" sz="800" dirty="0"/>
              <a:t>, N., &amp; </a:t>
            </a:r>
            <a:r>
              <a:rPr lang="en-US" sz="800" dirty="0" err="1"/>
              <a:t>Rackwitz</a:t>
            </a:r>
            <a:r>
              <a:rPr lang="en-US" sz="800" dirty="0"/>
              <a:t>, R. (1997). Two basic problems in reliability-based structural optimization. </a:t>
            </a:r>
            <a:r>
              <a:rPr lang="en-US" sz="800" i="1" dirty="0"/>
              <a:t>Mathematical Methods of Operations Research, 46</a:t>
            </a:r>
            <a:r>
              <a:rPr lang="en-US" sz="800" dirty="0"/>
              <a:t>(3), 309-333</a:t>
            </a:r>
            <a:endParaRPr lang="en-US" sz="8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9535886" y="226695"/>
            <a:ext cx="254453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Example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82892" y="6026331"/>
            <a:ext cx="3128008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Sensitivity information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20436" y="2382177"/>
            <a:ext cx="8051436" cy="1705265"/>
            <a:chOff x="324937" y="2535278"/>
            <a:chExt cx="8051436" cy="170526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937" y="2778035"/>
              <a:ext cx="1885135" cy="145841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8303" y="2778034"/>
              <a:ext cx="1950014" cy="145841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6552" y="2778034"/>
              <a:ext cx="1899078" cy="146250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31822" y="2778034"/>
              <a:ext cx="1944551" cy="14584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764174" y="2621670"/>
                  <a:ext cx="34804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IN" sz="15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74" y="2621670"/>
                  <a:ext cx="348044" cy="3231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751354" y="2621670"/>
                  <a:ext cx="396134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IN" sz="15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354" y="2621670"/>
                  <a:ext cx="396134" cy="3231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924111" y="2616451"/>
                  <a:ext cx="351250" cy="3231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IN" sz="15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111" y="2616451"/>
                  <a:ext cx="351250" cy="3231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931424" y="2535278"/>
                  <a:ext cx="59670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sub>
                        </m:sSub>
                      </m:oMath>
                    </m:oMathPara>
                  </a14:m>
                  <a:endParaRPr lang="en-IN" sz="15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424" y="2535278"/>
                  <a:ext cx="596702" cy="33855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/>
          <p:cNvSpPr/>
          <p:nvPr/>
        </p:nvSpPr>
        <p:spPr>
          <a:xfrm>
            <a:off x="2740190" y="4087442"/>
            <a:ext cx="3128008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SOM plots for Short Column function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0675" y="3470852"/>
            <a:ext cx="3419746" cy="25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310" y="2882492"/>
            <a:ext cx="4047313" cy="3174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4/6 | </a:t>
            </a:r>
            <a:r>
              <a:rPr lang="en-US" sz="2400" dirty="0" smtClean="0">
                <a:solidFill>
                  <a:srgbClr val="7030A0"/>
                </a:solidFill>
              </a:rPr>
              <a:t>Knee Point in Pareto Front</a:t>
            </a:r>
            <a:endParaRPr lang="en-IN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580" y="782910"/>
                <a:ext cx="3895712" cy="5502729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1600" b="1" dirty="0" smtClean="0"/>
                  <a:t>Naru-Weiss problem</a:t>
                </a:r>
                <a:r>
                  <a:rPr lang="en-US" sz="1600" b="1" baseline="30000" dirty="0"/>
                  <a:t>1</a:t>
                </a:r>
                <a:r>
                  <a:rPr lang="en-US" sz="1600" b="1" dirty="0" smtClean="0"/>
                  <a:t>:</a:t>
                </a:r>
              </a:p>
              <a:p>
                <a:pPr marL="0" indent="0" algn="just">
                  <a:buNone/>
                </a:pPr>
                <a:endParaRPr lang="en-US" sz="1600" b="1" dirty="0"/>
              </a:p>
              <a:p>
                <a:pPr marL="0" indent="0" algn="just">
                  <a:buNone/>
                </a:pPr>
                <a:endParaRPr lang="en-US" sz="1600" b="1" dirty="0" smtClean="0"/>
              </a:p>
              <a:p>
                <a:pPr marL="0" indent="0" algn="just">
                  <a:buNone/>
                </a:pPr>
                <a:endParaRPr lang="en-US" sz="1600" b="1" dirty="0"/>
              </a:p>
              <a:p>
                <a:pPr marL="0" indent="0" algn="just">
                  <a:buNone/>
                </a:pPr>
                <a:endParaRPr lang="en-US" sz="1600" b="1" dirty="0" smtClean="0"/>
              </a:p>
              <a:p>
                <a:pPr marL="0" indent="0" algn="just">
                  <a:buNone/>
                </a:pPr>
                <a:endParaRPr lang="en-US" sz="1600" b="1" dirty="0" smtClean="0"/>
              </a:p>
              <a:p>
                <a:pPr marL="0" indent="0" algn="just">
                  <a:buNone/>
                </a:pPr>
                <a:r>
                  <a:rPr lang="en-US" sz="1600" b="1" dirty="0" smtClean="0"/>
                  <a:t>Inferences: </a:t>
                </a:r>
              </a:p>
              <a:p>
                <a:pPr algn="just"/>
                <a:r>
                  <a:rPr lang="en-US" sz="1600" dirty="0" smtClean="0"/>
                  <a:t>Near the knee point region, objective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600" dirty="0" smtClean="0"/>
                  <a:t> is more sensitive </a:t>
                </a:r>
              </a:p>
              <a:p>
                <a:pPr algn="just"/>
                <a:r>
                  <a:rPr lang="en-US" sz="1600" dirty="0"/>
                  <a:t>Near the knee point region,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600" dirty="0" smtClean="0"/>
                  <a:t> sensitivity order-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400" dirty="0" smtClean="0"/>
              </a:p>
              <a:p>
                <a:pPr algn="just">
                  <a:lnSpc>
                    <a:spcPct val="100000"/>
                  </a:lnSpc>
                </a:pPr>
                <a:r>
                  <a:rPr lang="en-US" sz="1600" dirty="0" smtClean="0"/>
                  <a:t>This information is crucial in multi-criteria decision making (MCDM)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80" y="782910"/>
                <a:ext cx="3895712" cy="5502729"/>
              </a:xfrm>
              <a:blipFill rotWithShape="0">
                <a:blip r:embed="rId3"/>
                <a:stretch>
                  <a:fillRect l="-782" t="-775" r="-9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6583" y="223353"/>
            <a:ext cx="295383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Knee Point Identification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68467" y="6056623"/>
            <a:ext cx="3271700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Knee point sensitivity information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15312" y="2724283"/>
            <a:ext cx="3128008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SOM plots for </a:t>
            </a:r>
            <a:r>
              <a:rPr lang="en-US" sz="11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Naru</a:t>
            </a:r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-Weiss Problem 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06594" y="980053"/>
            <a:ext cx="10967595" cy="1749852"/>
            <a:chOff x="548924" y="1009181"/>
            <a:chExt cx="10967595" cy="174985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924" y="1149726"/>
              <a:ext cx="2090104" cy="159310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6485" y="1163070"/>
              <a:ext cx="2078147" cy="159596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2090" y="1155931"/>
              <a:ext cx="1989675" cy="159310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8660" y="1163070"/>
              <a:ext cx="1949479" cy="159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1119" y="1163070"/>
              <a:ext cx="2125400" cy="15754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118742" y="1046243"/>
                  <a:ext cx="374718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742" y="1046243"/>
                  <a:ext cx="37471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421324" y="1046243"/>
                  <a:ext cx="37888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1324" y="1046243"/>
                  <a:ext cx="378886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626690" y="1041726"/>
                  <a:ext cx="37888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690" y="1041726"/>
                  <a:ext cx="378886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781782" y="1041726"/>
                  <a:ext cx="37183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1782" y="1041726"/>
                  <a:ext cx="371832" cy="30777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075164" y="1009181"/>
                  <a:ext cx="37888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sz="1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5164" y="1009181"/>
                  <a:ext cx="378886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/>
          <p:cNvSpPr txBox="1"/>
          <p:nvPr/>
        </p:nvSpPr>
        <p:spPr>
          <a:xfrm>
            <a:off x="8900242" y="3355815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Knee point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219573" y="1261694"/>
            <a:ext cx="380879" cy="2931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10008801" y="1505997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Knee point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6643" y="3081157"/>
            <a:ext cx="3787582" cy="282124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145449" y="6056624"/>
            <a:ext cx="3271700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Pareto front of </a:t>
            </a:r>
            <a:r>
              <a:rPr lang="en-US" sz="11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Naru</a:t>
            </a:r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-Weiss problem 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078648" y="4967963"/>
            <a:ext cx="380879" cy="2931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/>
          <p:cNvSpPr txBox="1"/>
          <p:nvPr/>
        </p:nvSpPr>
        <p:spPr>
          <a:xfrm>
            <a:off x="5832108" y="5256273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Knee Point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614" y="5996933"/>
            <a:ext cx="4286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IN" sz="800" dirty="0" err="1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Miettinen</a:t>
            </a:r>
            <a:r>
              <a:rPr lang="en-IN" sz="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and M. M. </a:t>
            </a:r>
            <a:r>
              <a:rPr lang="en-IN" sz="8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Mäkelä</a:t>
            </a:r>
            <a:r>
              <a:rPr lang="en-IN" sz="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"Interactive bundle-based method for </a:t>
            </a:r>
            <a:r>
              <a:rPr lang="en-IN" sz="8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non-differentiable multi-</a:t>
            </a:r>
            <a:r>
              <a:rPr lang="en-IN" sz="800" dirty="0" err="1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objeective</a:t>
            </a:r>
            <a:r>
              <a:rPr lang="en-IN" sz="8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optimization: NIMBUS." </a:t>
            </a:r>
            <a:r>
              <a:rPr lang="en-IN" sz="8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IN" sz="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34.3 (1995): 231-246.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22277" y="238045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846990" y="468759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en-US" dirty="0"/>
              <a:t>5</a:t>
            </a:r>
            <a:r>
              <a:rPr lang="en-US" dirty="0" smtClean="0"/>
              <a:t>/6 | </a:t>
            </a:r>
            <a:r>
              <a:rPr lang="en-US" sz="2400" dirty="0" smtClean="0">
                <a:solidFill>
                  <a:srgbClr val="7030A0"/>
                </a:solidFill>
              </a:rPr>
              <a:t>Disjoint Pareto Front</a:t>
            </a:r>
            <a:endParaRPr lang="en-IN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579" y="742950"/>
                <a:ext cx="4358418" cy="59191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b="1" dirty="0" smtClean="0"/>
                  <a:t>DPF-4 problem</a:t>
                </a:r>
                <a:r>
                  <a:rPr lang="en-US" sz="1600" b="1" baseline="30000" dirty="0" smtClean="0"/>
                  <a:t>1</a:t>
                </a:r>
                <a:r>
                  <a:rPr lang="en-US" sz="1600" b="1" dirty="0" smtClean="0"/>
                  <a:t>:</a:t>
                </a:r>
              </a:p>
              <a:p>
                <a:pPr marL="0" indent="0">
                  <a:buNone/>
                </a:pPr>
                <a:endParaRPr lang="en-US" sz="1600" b="1" dirty="0"/>
              </a:p>
              <a:p>
                <a:pPr marL="0" indent="0">
                  <a:buNone/>
                </a:pPr>
                <a:endParaRPr lang="en-US" sz="1600" b="1" dirty="0" smtClean="0"/>
              </a:p>
              <a:p>
                <a:pPr marL="0" indent="0">
                  <a:buNone/>
                </a:pPr>
                <a:endParaRPr lang="en-US" sz="1600" b="1" dirty="0"/>
              </a:p>
              <a:p>
                <a:pPr marL="0" indent="0">
                  <a:buNone/>
                </a:pPr>
                <a:endParaRPr lang="en-US" sz="1600" b="1" dirty="0" smtClean="0"/>
              </a:p>
              <a:p>
                <a:pPr marL="0" indent="0">
                  <a:buNone/>
                </a:pPr>
                <a:endParaRPr lang="en-US" sz="1600" b="1" dirty="0" smtClean="0"/>
              </a:p>
              <a:p>
                <a:pPr marL="0" indent="0">
                  <a:buNone/>
                </a:pPr>
                <a:r>
                  <a:rPr lang="en-US" sz="1600" b="1" dirty="0" smtClean="0"/>
                  <a:t>Inferences:</a:t>
                </a:r>
              </a:p>
              <a:p>
                <a:r>
                  <a:rPr lang="en-US" sz="1600" dirty="0" smtClean="0"/>
                  <a:t>Objective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1600" dirty="0" smtClean="0"/>
                  <a:t> share negative correlation </a:t>
                </a:r>
              </a:p>
              <a:p>
                <a:r>
                  <a:rPr lang="en-US" sz="1600" dirty="0" smtClean="0"/>
                  <a:t>Objective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1600" dirty="0" smtClean="0"/>
                  <a:t> is more sensitive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600" dirty="0" smtClean="0"/>
                  <a:t> as compared to the objectives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1600" dirty="0" smtClean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IN" sz="1600" dirty="0" smtClean="0"/>
              </a:p>
              <a:p>
                <a:endParaRPr lang="en-US" sz="1600" dirty="0"/>
              </a:p>
              <a:p>
                <a:endParaRPr lang="en-US" sz="1600" dirty="0" smtClean="0"/>
              </a:p>
              <a:p>
                <a:endParaRPr lang="en-US" sz="1600" dirty="0"/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r>
                  <a:rPr lang="en-US" sz="1600" dirty="0" smtClean="0"/>
                  <a:t>The above information is crucial in reference direction-based MCDM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79" y="742950"/>
                <a:ext cx="4358418" cy="5919107"/>
              </a:xfrm>
              <a:blipFill rotWithShape="0">
                <a:blip r:embed="rId2"/>
                <a:stretch>
                  <a:fillRect l="-699" t="-721" r="-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50137" y="179525"/>
            <a:ext cx="403028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Analysis of Pareto Front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228" y="3160020"/>
            <a:ext cx="3766253" cy="282331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531996" y="2783021"/>
            <a:ext cx="3128008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SOM plots for DPF-4 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37687" y="5983875"/>
            <a:ext cx="3271700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Sensitivity information in region ‘A’ 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063" y="1124712"/>
            <a:ext cx="2140513" cy="1658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15" y="1123892"/>
            <a:ext cx="2142627" cy="1659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326" y="1100232"/>
            <a:ext cx="2178078" cy="16827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6902" y="1119949"/>
            <a:ext cx="2150115" cy="1663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38429" y="966060"/>
                <a:ext cx="37471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429" y="966060"/>
                <a:ext cx="374718" cy="307777"/>
              </a:xfrm>
              <a:prstGeom prst="rect">
                <a:avLst/>
              </a:prstGeom>
              <a:blipFill rotWithShape="0"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01907" y="942903"/>
                <a:ext cx="37888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907" y="942903"/>
                <a:ext cx="378886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85799" y="930009"/>
                <a:ext cx="37888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799" y="930009"/>
                <a:ext cx="378886" cy="307777"/>
              </a:xfrm>
              <a:prstGeom prst="rect">
                <a:avLst/>
              </a:prstGeom>
              <a:blipFill rotWithShape="0"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348581" y="930008"/>
                <a:ext cx="37183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581" y="930008"/>
                <a:ext cx="371832" cy="307777"/>
              </a:xfrm>
              <a:prstGeom prst="rect">
                <a:avLst/>
              </a:prstGeom>
              <a:blipFill rotWithShape="0"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539" y="1125837"/>
            <a:ext cx="2058185" cy="16583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9018" y="3163967"/>
            <a:ext cx="3738539" cy="28171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345296" y="5981076"/>
            <a:ext cx="1945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Fig. Disjoint Pareto Front</a:t>
            </a:r>
            <a:endParaRPr lang="en-IN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1579" y="5983332"/>
            <a:ext cx="4620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IN" sz="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Yadav, Deepanshu, et al. "Visualization-aided multi-criteria decision-making using interpretable self-organizing maps." </a:t>
            </a:r>
            <a:r>
              <a:rPr lang="en-IN" sz="8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European Journal of Operational Research</a:t>
            </a:r>
            <a:r>
              <a:rPr lang="en-IN" sz="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309.3 (2023): 1183-1200.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791350" y="1323976"/>
            <a:ext cx="0" cy="704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791350" y="2103886"/>
            <a:ext cx="0" cy="6791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8175242" y="1323975"/>
            <a:ext cx="0" cy="704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175242" y="2103885"/>
            <a:ext cx="0" cy="6791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16608" y="187713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96598" y="185954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16608" y="241171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7883" y="1867421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1700" y="130711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N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32610" y="1902031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589476" y="1852501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213159" y="1877134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94642" y="1923658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0546814" y="1291220"/>
            <a:ext cx="0" cy="704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0546814" y="2071130"/>
            <a:ext cx="0" cy="6791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325788" y="1323975"/>
            <a:ext cx="0" cy="7048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25788" y="2103885"/>
            <a:ext cx="0" cy="6791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3258468" y="2028824"/>
            <a:ext cx="126845" cy="12822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/>
          <p:cNvSpPr/>
          <p:nvPr/>
        </p:nvSpPr>
        <p:spPr>
          <a:xfrm>
            <a:off x="5727927" y="2005769"/>
            <a:ext cx="126845" cy="12822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/>
          <p:cNvSpPr/>
          <p:nvPr/>
        </p:nvSpPr>
        <p:spPr>
          <a:xfrm>
            <a:off x="8118448" y="1993968"/>
            <a:ext cx="126845" cy="12822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/>
          <p:cNvSpPr/>
          <p:nvPr/>
        </p:nvSpPr>
        <p:spPr>
          <a:xfrm>
            <a:off x="10483391" y="1975512"/>
            <a:ext cx="126845" cy="12822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/>
          <p:cNvSpPr txBox="1"/>
          <p:nvPr/>
        </p:nvSpPr>
        <p:spPr>
          <a:xfrm>
            <a:off x="5831117" y="128135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95891" y="125515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586211" y="122249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405476" y="127383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IN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791349" y="2512732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175022" y="250602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546813" y="2501889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IN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48841" y="2506021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2147390"/>
                  </p:ext>
                </p:extLst>
              </p:nvPr>
            </p:nvGraphicFramePr>
            <p:xfrm>
              <a:off x="816608" y="4080659"/>
              <a:ext cx="2641642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0298"/>
                    <a:gridCol w="875096"/>
                    <a:gridCol w="786248"/>
                  </a:tblGrid>
                  <a:tr h="2330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Direction</a:t>
                          </a:r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</a:t>
                          </a:r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OQ</a:t>
                          </a:r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33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1200" b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↑</m:t>
                                </m:r>
                              </m:oMath>
                            </m:oMathPara>
                          </a14:m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233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↑</m:t>
                                </m:r>
                              </m:oMath>
                            </m:oMathPara>
                          </a14:m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↑</m:t>
                                </m:r>
                              </m:oMath>
                            </m:oMathPara>
                          </a14:m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233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↑</m:t>
                                </m:r>
                              </m:oMath>
                            </m:oMathPara>
                          </a14:m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↑</m:t>
                                </m:r>
                              </m:oMath>
                            </m:oMathPara>
                          </a14:m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23306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↑</m:t>
                                </m:r>
                              </m:oMath>
                            </m:oMathPara>
                          </a14:m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Table 7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2147390"/>
                  </p:ext>
                </p:extLst>
              </p:nvPr>
            </p:nvGraphicFramePr>
            <p:xfrm>
              <a:off x="816608" y="4080659"/>
              <a:ext cx="2641642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80298"/>
                    <a:gridCol w="875096"/>
                    <a:gridCol w="786248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Direction</a:t>
                          </a:r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</a:t>
                          </a:r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OQ</a:t>
                          </a:r>
                          <a:endParaRPr lang="en-IN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621" t="-102222" r="-17142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111724" t="-102222" r="-90345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237984" t="-102222" r="-1550" b="-3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621" t="-197826" r="-171429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111724" t="-197826" r="-9034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237984" t="-197826" r="-1550" b="-202174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621" t="-304444" r="-171429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111724" t="-304444" r="-9034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237984" t="-304444" r="-1550" b="-106667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621" t="-404444" r="-171429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111724" t="-404444" r="-90345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4"/>
                          <a:stretch>
                            <a:fillRect l="-237984" t="-404444" r="-1550" b="-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78" name="Group 77"/>
          <p:cNvGrpSpPr/>
          <p:nvPr/>
        </p:nvGrpSpPr>
        <p:grpSpPr>
          <a:xfrm rot="5989843">
            <a:off x="5856543" y="3303870"/>
            <a:ext cx="432798" cy="1968061"/>
            <a:chOff x="3454944" y="2898288"/>
            <a:chExt cx="432798" cy="1968061"/>
          </a:xfrm>
        </p:grpSpPr>
        <p:sp>
          <p:nvSpPr>
            <p:cNvPr id="72" name="TextBox 71"/>
            <p:cNvSpPr txBox="1"/>
            <p:nvPr/>
          </p:nvSpPr>
          <p:spPr>
            <a:xfrm rot="15610157">
              <a:off x="3465304" y="3819809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3742327" y="3094329"/>
              <a:ext cx="0" cy="70484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rot="15610157" flipH="1" flipV="1">
              <a:off x="3369882" y="4188249"/>
              <a:ext cx="745552" cy="1285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3685782" y="3734635"/>
              <a:ext cx="126845" cy="12822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TextBox 75"/>
            <p:cNvSpPr txBox="1"/>
            <p:nvPr/>
          </p:nvSpPr>
          <p:spPr>
            <a:xfrm rot="15610157">
              <a:off x="3609621" y="2899410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 rot="15610157">
              <a:off x="3440998" y="4575403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 rot="513608">
            <a:off x="10603153" y="3082778"/>
            <a:ext cx="400837" cy="2295846"/>
            <a:chOff x="3738786" y="2856153"/>
            <a:chExt cx="400837" cy="2295846"/>
          </a:xfrm>
        </p:grpSpPr>
        <p:sp>
          <p:nvSpPr>
            <p:cNvPr id="84" name="TextBox 83"/>
            <p:cNvSpPr txBox="1"/>
            <p:nvPr/>
          </p:nvSpPr>
          <p:spPr>
            <a:xfrm rot="21086392">
              <a:off x="3825113" y="3847313"/>
              <a:ext cx="3145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en-IN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5" name="Straight Arrow Connector 84"/>
            <p:cNvCxnSpPr>
              <a:stCxn id="87" idx="0"/>
            </p:cNvCxnSpPr>
            <p:nvPr/>
          </p:nvCxnSpPr>
          <p:spPr>
            <a:xfrm rot="21086392" flipV="1">
              <a:off x="3746499" y="3021008"/>
              <a:ext cx="150387" cy="9127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7" idx="4"/>
            </p:cNvCxnSpPr>
            <p:nvPr/>
          </p:nvCxnSpPr>
          <p:spPr>
            <a:xfrm rot="21086392" flipH="1">
              <a:off x="3738786" y="4073806"/>
              <a:ext cx="150388" cy="9818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3751843" y="3939860"/>
              <a:ext cx="126845" cy="12822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TextBox 87"/>
            <p:cNvSpPr txBox="1"/>
            <p:nvPr/>
          </p:nvSpPr>
          <p:spPr>
            <a:xfrm rot="21086392">
              <a:off x="3834792" y="2856153"/>
              <a:ext cx="28725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21086392">
              <a:off x="3768320" y="4859611"/>
              <a:ext cx="31451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en-IN" sz="13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6/6 | </a:t>
            </a:r>
            <a:r>
              <a:rPr lang="en-US" sz="2400" dirty="0" smtClean="0">
                <a:solidFill>
                  <a:srgbClr val="7030A0"/>
                </a:solidFill>
              </a:rPr>
              <a:t>High-dimension Problem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General Aviation Aircraft</a:t>
            </a:r>
            <a:r>
              <a:rPr lang="en-US" sz="1600" b="1" baseline="30000" dirty="0" smtClean="0"/>
              <a:t>1</a:t>
            </a:r>
            <a:r>
              <a:rPr lang="en-US" sz="1600" b="1" dirty="0" smtClean="0"/>
              <a:t>:</a:t>
            </a:r>
          </a:p>
          <a:p>
            <a:pPr lvl="1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Objective functions and 27 design variables</a:t>
            </a:r>
          </a:p>
          <a:p>
            <a:pPr lvl="1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SOM-Kriging meta-models require less number of parameter estimation, hence requires less computational cost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SOM-Kriging meta-models are more suitable for sensitivity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40390" y="179525"/>
            <a:ext cx="244003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Problem</a:t>
            </a:r>
            <a:endParaRPr lang="en-I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78042337"/>
                  </p:ext>
                </p:extLst>
              </p:nvPr>
            </p:nvGraphicFramePr>
            <p:xfrm>
              <a:off x="111579" y="2159912"/>
              <a:ext cx="11968842" cy="39542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617"/>
                    <a:gridCol w="1039566"/>
                    <a:gridCol w="1039566"/>
                    <a:gridCol w="875687"/>
                    <a:gridCol w="972428"/>
                    <a:gridCol w="1252235"/>
                    <a:gridCol w="691754"/>
                    <a:gridCol w="1198382"/>
                    <a:gridCol w="1223726"/>
                    <a:gridCol w="776860"/>
                    <a:gridCol w="837879"/>
                    <a:gridCol w="1184142"/>
                  </a:tblGrid>
                  <a:tr h="274957">
                    <a:tc rowSpan="3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Function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 rowSpan="3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Ideal</m:t>
                                </m:r>
                                <m:r>
                                  <a:rPr lang="en-US" sz="1200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Point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 rowSpan="3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Nadir</m:t>
                                </m:r>
                                <m:r>
                                  <a:rPr lang="en-US" sz="1200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Point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 rowSpan="3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Range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 gridSpan="5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SOM-Kriging</a:t>
                          </a:r>
                          <a:endParaRPr lang="en-IN" sz="1200" b="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sz="9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Kriging</a:t>
                          </a:r>
                          <a:endParaRPr lang="en-IN" sz="1200" b="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274957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sz="1200" b="0" dirty="0" err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val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Uniform Samples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sz="1200" b="0" dirty="0" err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val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LHS</a:t>
                          </a:r>
                          <a:endParaRPr lang="en-IN" sz="1200" b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b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% </a:t>
                          </a:r>
                          <a:r>
                            <a:rPr lang="en-US" sz="1200" b="0" dirty="0" err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PrESS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RMSE/Range</a:t>
                          </a:r>
                          <a:endParaRPr lang="en-IN" sz="12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sz="1200" b="0" dirty="0" err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val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Pareto Optimal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Solutions</a:t>
                          </a:r>
                          <a:endParaRPr lang="en-IN" sz="1200" b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458262">
                    <a:tc vMerge="1">
                      <a:txBody>
                        <a:bodyPr/>
                        <a:lstStyle/>
                        <a:p>
                          <a:endParaRPr lang="en-IN" sz="9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 sz="9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 sz="9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 sz="9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RMSE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% RMSE/Range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RMSE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% RMSE/Range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9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RMSE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RMSE/ Range</a:t>
                          </a:r>
                          <a:endParaRPr lang="en-IN" sz="12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% </a:t>
                          </a:r>
                          <a:r>
                            <a:rPr lang="en-US" sz="1200" b="0" dirty="0" err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PrESS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RMS/Range</a:t>
                          </a:r>
                          <a:endParaRPr lang="en-IN" sz="12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9405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73.18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75.2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2.0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algn="ctr" defTabSz="914400" rtl="0" eaLnBrk="1" fontAlgn="b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i="1" u="none" strike="noStrike" kern="12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15</m:t>
                                </m:r>
                                <m:r>
                                  <a:rPr lang="en-US" sz="1200" b="0" u="none" strike="noStrike" kern="12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IN" sz="1200" b="0" i="1" u="none" strike="noStrike" kern="12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14</m:t>
                                </m:r>
                              </m:oMath>
                            </m:oMathPara>
                          </a14:m>
                          <a:endParaRPr lang="en-IN" sz="1200" b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0.29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14.07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18.97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0.65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28.65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05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1826.54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2154.9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328.37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16.46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012</m:t>
                                </m:r>
                              </m:oMath>
                            </m:oMathPara>
                          </a14:m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15.84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4.82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7.52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84.39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25.70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24.46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94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54.22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97.3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43.08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2.92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78</m:t>
                                </m:r>
                              </m:oMath>
                            </m:oMathPara>
                          </a14:m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2.84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6.59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14.72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10.65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24.73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22.84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05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1.76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2.61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0.8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0.05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5.39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11.05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0.207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24.51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24.11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94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231.32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552.1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320.8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15.76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91</m:t>
                                </m:r>
                              </m:oMath>
                            </m:oMathPara>
                          </a14:m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10.53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3.28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7.51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77.68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24.21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23.10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94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41324.27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47912.6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6588.3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312.21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73</m:t>
                                </m:r>
                              </m:oMath>
                            </m:oMathPara>
                          </a14:m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291.21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4.42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7.41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1580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23.99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22.56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179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3121.66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−883.56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2238.09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17</m:t>
                                </m:r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5.79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85</m:t>
                                </m:r>
                              </m:oMath>
                            </m:oMathPara>
                          </a14:m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183.01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8.18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11.21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478.72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21.38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20.57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500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20.64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−13.97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6.66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0.45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75</m:t>
                                </m:r>
                              </m:oMath>
                            </m:oMathPara>
                          </a14:m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0.47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7.07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9.96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1.58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23.74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23.37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94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209.69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−182.57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27.12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1.77</m:t>
                                </m:r>
                              </m:oMath>
                            </m:oMathPara>
                          </a14:m>
                          <a:endParaRPr lang="en-IN" sz="12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200" b="0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54</m:t>
                                </m:r>
                              </m:oMath>
                            </m:oMathPara>
                          </a14:m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1.74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6.40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10.81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6.35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23.43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22.85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94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0.00</m:t>
                                </m:r>
                              </m:oMath>
                            </m:oMathPara>
                          </a14:m>
                          <a:endParaRPr lang="en-IN" sz="1200" b="0" i="0" kern="1200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4.68</m:t>
                                </m:r>
                              </m:oMath>
                            </m:oMathPara>
                          </a14:m>
                          <a:endParaRPr lang="en-IN" sz="1200" b="0" i="0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kern="12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4.68</m:t>
                                </m:r>
                              </m:oMath>
                            </m:oMathPara>
                          </a14:m>
                          <a:endParaRPr lang="en-IN" sz="1200" b="0" i="0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200" b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1.02</m:t>
                                </m:r>
                              </m:oMath>
                            </m:oMathPara>
                          </a14:m>
                          <a:endParaRPr lang="en-IN" sz="1200" b="0" i="0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1200" b="0" i="1" u="none" strike="noStrike" dirty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21</m:t>
                                </m:r>
                                <m:r>
                                  <a:rPr lang="en-US" sz="1200" b="0" u="none" strike="noStrike" dirty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IN" sz="1200" b="0" i="1" u="none" strike="noStrike" dirty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0.95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20.23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9.75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0.89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19.18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18.89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78042337"/>
                  </p:ext>
                </p:extLst>
              </p:nvPr>
            </p:nvGraphicFramePr>
            <p:xfrm>
              <a:off x="111579" y="2159912"/>
              <a:ext cx="11968842" cy="39542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76617"/>
                    <a:gridCol w="1039566"/>
                    <a:gridCol w="1039566"/>
                    <a:gridCol w="875687"/>
                    <a:gridCol w="972428"/>
                    <a:gridCol w="1252235"/>
                    <a:gridCol w="691754"/>
                    <a:gridCol w="1198382"/>
                    <a:gridCol w="1223726"/>
                    <a:gridCol w="776860"/>
                    <a:gridCol w="837879"/>
                    <a:gridCol w="1184142"/>
                  </a:tblGrid>
                  <a:tr h="274957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94" t="-606" r="-1265278" b="-297576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5294" t="-606" r="-971765" b="-297576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4211" t="-606" r="-866082" b="-297576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500" t="-606" r="-928472" b="-297576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SOM-Kriging</a:t>
                          </a:r>
                          <a:endParaRPr lang="en-IN" sz="1200" b="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 sz="9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3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Kriging</a:t>
                          </a:r>
                          <a:endParaRPr lang="en-IN" sz="1200" b="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274957"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sz="1200" b="0" dirty="0" err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val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Uniform Samples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grid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sz="1200" b="0" dirty="0" err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val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LHS</a:t>
                          </a:r>
                          <a:endParaRPr lang="en-IN" sz="1200" b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rowSpan="2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b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% </a:t>
                          </a:r>
                          <a:r>
                            <a:rPr lang="en-US" sz="1200" b="0" dirty="0" err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PrESS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RMSE/Range</a:t>
                          </a:r>
                          <a:endParaRPr lang="en-IN" sz="12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sz="1200" b="0" dirty="0" err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val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: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Pareto Optimal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Solutions</a:t>
                          </a:r>
                          <a:endParaRPr lang="en-IN" sz="1200" b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</a:tr>
                  <a:tr h="458262">
                    <a:tc vMerge="1">
                      <a:txBody>
                        <a:bodyPr/>
                        <a:lstStyle/>
                        <a:p>
                          <a:endParaRPr lang="en-IN" sz="9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 sz="9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 sz="9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N" sz="9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RMSE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% RMSE/Range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RMSE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% RMSE/Range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IN" sz="9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RMSE</a:t>
                          </a:r>
                          <a:endParaRPr lang="en-IN" sz="1200" b="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RMSE/ Range</a:t>
                          </a:r>
                          <a:endParaRPr lang="en-IN" sz="12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% </a:t>
                          </a:r>
                          <a:r>
                            <a:rPr lang="en-US" sz="1200" b="0" dirty="0" err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PrESS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baseline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RMS/Range</a:t>
                          </a:r>
                          <a:endParaRPr lang="en-IN" sz="12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294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94" t="-338776" r="-1265278" b="-9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5294" t="-338776" r="-971765" b="-9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4211" t="-338776" r="-866082" b="-9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500" t="-338776" r="-928472" b="-9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6226" t="-338776" r="-740881" b="-9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383010" t="-338776" r="-471845" b="-90204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0.29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14.07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18.97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0.65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31.59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28.65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94" t="-447917" r="-1265278" b="-8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5294" t="-447917" r="-971765" b="-8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4211" t="-447917" r="-866082" b="-8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500" t="-447917" r="-928472" b="-8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6226" t="-447917" r="-740881" b="-8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383010" t="-447917" r="-471845" b="-82083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15.84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4.82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7.52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84.39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25.70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24.46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9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94" t="-547917" r="-1265278" b="-7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5294" t="-547917" r="-971765" b="-7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4211" t="-547917" r="-866082" b="-7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500" t="-547917" r="-928472" b="-7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6226" t="-547917" r="-740881" b="-72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383010" t="-547917" r="-471845" b="-72083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2.84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6.59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14.72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10.65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24.73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22.84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0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94" t="-634694" r="-1265278" b="-6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5294" t="-634694" r="-971765" b="-6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4211" t="-634694" r="-866082" b="-6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500" t="-634694" r="-928472" b="-6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6226" t="-634694" r="-740881" b="-6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383010" t="-634694" r="-471845" b="-60612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5.39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11.05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0.207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24.51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24.11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9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94" t="-750000" r="-1265278" b="-5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5294" t="-750000" r="-971765" b="-5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4211" t="-750000" r="-866082" b="-5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500" t="-750000" r="-928472" b="-5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6226" t="-750000" r="-740881" b="-5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383010" t="-750000" r="-471845" b="-51875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10.53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3.28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7.51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77.68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24.21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23.10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9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94" t="-850000" r="-1265278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5294" t="-850000" r="-97176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4211" t="-850000" r="-866082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500" t="-850000" r="-928472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6226" t="-850000" r="-74088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383010" t="-850000" r="-47184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291.21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4.42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7.41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1580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23.99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22.56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94" t="-930612" r="-1265278" b="-3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5294" t="-930612" r="-971765" b="-3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4211" t="-930612" r="-866082" b="-3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500" t="-930612" r="-928472" b="-3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6226" t="-930612" r="-740881" b="-3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383010" t="-930612" r="-471845" b="-310204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183.01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8.18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11.21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478.72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21.38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20.57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50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94" t="-1052083" r="-1265278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5294" t="-1052083" r="-971765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4211" t="-1052083" r="-866082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500" t="-1052083" r="-928472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6226" t="-1052083" r="-740881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383010" t="-1052083" r="-471845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0.47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7.07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9.96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1.58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23.74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23.37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9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94" t="-1128571" r="-1265278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5294" t="-1128571" r="-971765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4211" t="-1128571" r="-866082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500" t="-1128571" r="-928472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6226" t="-1128571" r="-740881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383010" t="-1128571" r="-471845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1.74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6.40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10.81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6.35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23.43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22.85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2949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94" t="-1254167" r="-1265278" b="-145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85294" t="-1254167" r="-971765" b="-145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84211" t="-1254167" r="-866082" b="-145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37500" t="-1254167" r="-928472" b="-145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96226" t="-1254167" r="-740881" b="-145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383010" t="-1254167" r="-471845" b="-1458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0.95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20.23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9.75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rtl="0" fontAlgn="b"/>
                          <a:r>
                            <a:rPr lang="en-IN" sz="1200" b="0" u="none" strike="noStrike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0.89</a:t>
                          </a:r>
                          <a:endParaRPr lang="en-IN" sz="12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19.18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/>
                            </a:defRPr>
                          </a:lvl9pPr>
                        </a:lstStyle>
                        <a:p>
                          <a:pPr algn="ctr" fontAlgn="b"/>
                          <a:r>
                            <a:rPr lang="en-IN" sz="1200" b="0" u="none" strike="noStrike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18.89</a:t>
                          </a:r>
                          <a:endParaRPr lang="en-IN" sz="12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extBox 10"/>
          <p:cNvSpPr txBox="1"/>
          <p:nvPr/>
        </p:nvSpPr>
        <p:spPr>
          <a:xfrm>
            <a:off x="108857" y="1913691"/>
            <a:ext cx="894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Table: SOM-assisted meta-modeling on General Aviation Aircraft problem demonstrating the effectiveness of proposed approach for high dimensional problem</a:t>
            </a:r>
            <a:endParaRPr lang="en-IN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579" y="6114145"/>
            <a:ext cx="872762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Simpson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Timothy, et al. "Conceptual design of a family of products through the use of the Robust Concept Extrapolation Method." 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6th Symposium on Multidisciplinary Analysis and Optimization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1996.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 smtClean="0"/>
                  <a:t>Discussed the current challenges in meta-modeling based sensitivity analysis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dirty="0" smtClean="0"/>
                  <a:t>Proposed Self-Organizing Maps (SOM) assisted meta-modeling</a:t>
                </a:r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 smtClean="0"/>
                  <a:t>Proposed SOM for sensitivity analysis to address the current challenges</a:t>
                </a:r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 smtClean="0"/>
                  <a:t>Demonstrated the proposed approach on benchmark analytical and real-world engineering problems</a:t>
                </a:r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1600" b="1" dirty="0" smtClean="0"/>
                  <a:t>Limitations and challenges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Topographic error and quantization error should be very less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Jacobian in input space shouldn’t be close to zero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b="1" dirty="0" smtClean="0"/>
                  <a:t>Suggestions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 </a:t>
                </a:r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dimension can be more than two i.e.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5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5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15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5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5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5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15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reducing the error </a:t>
                </a: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meta-modeling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parametric study on accuracy of meta-model in SOM space with map size is needed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b="1" dirty="0" smtClean="0"/>
                  <a:t>Future work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Comparison of proposed method with existing techniques for sensitivity analysis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unified framework for SOM-based sensitivity analysis for various applications 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62" y="2777399"/>
            <a:ext cx="11971564" cy="639083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/>
              <a:t>Thank You!</a:t>
            </a:r>
            <a:endParaRPr lang="en-IN" sz="35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/>
              <a:t>17</a:t>
            </a:fld>
            <a:endParaRPr lang="en-IN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4162" y="5111932"/>
            <a:ext cx="11986259" cy="10216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2200" dirty="0" smtClean="0"/>
              <a:t>Open for questions!!</a:t>
            </a:r>
          </a:p>
          <a:p>
            <a:pPr algn="ctr"/>
            <a:endParaRPr lang="en-US" sz="2200" dirty="0" smtClean="0"/>
          </a:p>
          <a:p>
            <a:pPr algn="ctr"/>
            <a:r>
              <a:rPr lang="en-US" sz="1500" dirty="0" smtClean="0"/>
              <a:t>email: </a:t>
            </a:r>
            <a:r>
              <a:rPr lang="en-US" sz="1500" dirty="0" smtClean="0">
                <a:hlinkClick r:id="rId2"/>
              </a:rPr>
              <a:t>deepanshu.yadav380@gmail.com</a:t>
            </a:r>
            <a:r>
              <a:rPr lang="en-US" sz="1500" dirty="0" smtClean="0"/>
              <a:t> 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99127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presentations from our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prstClr val="black">
                    <a:tint val="75000"/>
                  </a:prstClr>
                </a:solidFill>
              </a:rPr>
              <a:t>Paper 345: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B8FE6FC0-59DE-624A-B318-4C2F4012C1BF}"/>
              </a:ext>
            </a:extLst>
          </p:cNvPr>
          <p:cNvSpPr txBox="1">
            <a:spLocks/>
          </p:cNvSpPr>
          <p:nvPr/>
        </p:nvSpPr>
        <p:spPr>
          <a:xfrm>
            <a:off x="108857" y="4595819"/>
            <a:ext cx="11971564" cy="63908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endParaRPr lang="en-IN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="" xmlns:a16="http://schemas.microsoft.com/office/drawing/2014/main" id="{0BFA1CC2-994E-4682-0C72-463C81396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75860"/>
              </p:ext>
            </p:extLst>
          </p:nvPr>
        </p:nvGraphicFramePr>
        <p:xfrm>
          <a:off x="1253032" y="1243121"/>
          <a:ext cx="9683213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633">
                  <a:extLst>
                    <a:ext uri="{9D8B030D-6E8A-4147-A177-3AD203B41FA5}">
                      <a16:colId xmlns="" xmlns:a16="http://schemas.microsoft.com/office/drawing/2014/main" val="1849015253"/>
                    </a:ext>
                  </a:extLst>
                </a:gridCol>
                <a:gridCol w="3264494">
                  <a:extLst>
                    <a:ext uri="{9D8B030D-6E8A-4147-A177-3AD203B41FA5}">
                      <a16:colId xmlns="" xmlns:a16="http://schemas.microsoft.com/office/drawing/2014/main" val="3959247075"/>
                    </a:ext>
                  </a:extLst>
                </a:gridCol>
                <a:gridCol w="2595466">
                  <a:extLst>
                    <a:ext uri="{9D8B030D-6E8A-4147-A177-3AD203B41FA5}">
                      <a16:colId xmlns="" xmlns:a16="http://schemas.microsoft.com/office/drawing/2014/main" val="767288187"/>
                    </a:ext>
                  </a:extLst>
                </a:gridCol>
                <a:gridCol w="2059620">
                  <a:extLst>
                    <a:ext uri="{9D8B030D-6E8A-4147-A177-3AD203B41FA5}">
                      <a16:colId xmlns="" xmlns:a16="http://schemas.microsoft.com/office/drawing/2014/main" val="2754817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Session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and Time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3505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 </a:t>
                      </a:r>
                      <a:r>
                        <a:rPr lang="en-IN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Pranjul</a:t>
                      </a:r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Dubey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Fault Detection in Machine Parts Using Motif Discovery and Dynamic Time Warping 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 Session 4:</a:t>
                      </a:r>
                    </a:p>
                    <a:p>
                      <a:pPr algn="l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Data-driven methods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June</a:t>
                      </a:r>
                    </a:p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16:30 – 18:00 </a:t>
                      </a:r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(17:10)</a:t>
                      </a:r>
                    </a:p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Room: </a:t>
                      </a:r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Cummins G10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63284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 Kannan </a:t>
                      </a:r>
                      <a:r>
                        <a:rPr lang="en-IN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Sekar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novel multi-objective optimization formulation for strain variance optimization in isothermal forging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Parallel Session 2:</a:t>
                      </a:r>
                    </a:p>
                    <a:p>
                      <a:pPr algn="l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Novel Methods for Modelling, Simulation, and Design 3</a:t>
                      </a:r>
                      <a:endParaRPr lang="en-I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June</a:t>
                      </a:r>
                    </a:p>
                    <a:p>
                      <a:pPr algn="l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11:20-12:50 </a:t>
                      </a:r>
                      <a:r>
                        <a:rPr lang="en-IN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(12:00)</a:t>
                      </a:r>
                    </a:p>
                    <a:p>
                      <a:pPr algn="l"/>
                      <a:r>
                        <a:rPr lang="en-I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Room: Boole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23479354"/>
                  </a:ext>
                </a:extLst>
              </a:tr>
            </a:tbl>
          </a:graphicData>
        </a:graphic>
      </p:graphicFrame>
      <p:pic>
        <p:nvPicPr>
          <p:cNvPr id="8" name="Picture 6" descr="https://signatures1beta.com/adopt/images/logo-revision.png">
            <a:extLst>
              <a:ext uri="{FF2B5EF4-FFF2-40B4-BE49-F238E27FC236}">
                <a16:creationId xmlns="" xmlns:a16="http://schemas.microsoft.com/office/drawing/2014/main" id="{C0DF8F14-3E13-3C5D-177C-181069E03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" y="5828730"/>
            <a:ext cx="1312124" cy="3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75E9737-E838-F1B6-0F5F-53DD9743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6" y="5420158"/>
            <a:ext cx="793296" cy="8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/>
              <a:t>Sensitivity Analysis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Current Challenges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Curse of Dimensionality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Limited Budget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Discontinuity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Self-Organizing Map (SOM)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SOM for Meta-modeling 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SOM for Sensitivity Analysis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Results and Discussion</a:t>
            </a:r>
          </a:p>
          <a:p>
            <a:pPr>
              <a:lnSpc>
                <a:spcPct val="160000"/>
              </a:lnSpc>
            </a:pPr>
            <a:r>
              <a:rPr lang="en-US" dirty="0" smtClean="0"/>
              <a:t>Summary and Future Work</a:t>
            </a:r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6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5293" y="772197"/>
                <a:ext cx="5942132" cy="218872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1" dirty="0" smtClean="0"/>
                  <a:t>Sensitivity Analysis: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600" dirty="0"/>
                  <a:t>Sensitivity analysis is the study of how the ‘</a:t>
                </a:r>
                <a:r>
                  <a:rPr lang="en-US" sz="1600" i="1" dirty="0"/>
                  <a:t>outputs</a:t>
                </a:r>
                <a:r>
                  <a:rPr lang="en-US" sz="1600" dirty="0"/>
                  <a:t>’ of a ‘</a:t>
                </a:r>
                <a:r>
                  <a:rPr lang="en-US" sz="1600" i="1" dirty="0"/>
                  <a:t>system</a:t>
                </a:r>
                <a:r>
                  <a:rPr lang="en-US" sz="1600" dirty="0"/>
                  <a:t>’ are related to, and are influenced by, its ‘</a:t>
                </a:r>
                <a:r>
                  <a:rPr lang="en-US" sz="1600" i="1" dirty="0"/>
                  <a:t>inputs</a:t>
                </a:r>
                <a:r>
                  <a:rPr lang="en-US" sz="1600" dirty="0" smtClean="0"/>
                  <a:t>’</a:t>
                </a:r>
                <a:r>
                  <a:rPr lang="en-IN" sz="1600" dirty="0" smtClean="0"/>
                  <a:t>.</a:t>
                </a:r>
                <a:r>
                  <a:rPr lang="en-IN" sz="1600" baseline="30000" dirty="0" smtClean="0"/>
                  <a:t>1</a:t>
                </a:r>
                <a:endParaRPr lang="en-US" sz="16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600" dirty="0" smtClean="0">
                    <a:solidFill>
                      <a:srgbClr val="FF0000"/>
                    </a:solidFill>
                  </a:rPr>
                  <a:t>Effect on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Response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 with change in 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D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esign Variable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1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6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293" y="772197"/>
                <a:ext cx="5942132" cy="2188725"/>
              </a:xfrm>
              <a:blipFill rotWithShape="0">
                <a:blip r:embed="rId2"/>
                <a:stretch>
                  <a:fillRect l="-924" t="-16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Surrogate-assisted Sensitivity Analysis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1" name="Content Placeholder 2"/>
          <p:cNvSpPr txBox="1">
            <a:spLocks/>
          </p:cNvSpPr>
          <p:nvPr/>
        </p:nvSpPr>
        <p:spPr>
          <a:xfrm>
            <a:off x="6443090" y="772198"/>
            <a:ext cx="5637331" cy="2028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Application of Sensitivity </a:t>
            </a:r>
            <a:r>
              <a:rPr lang="en-US" sz="1600" b="1" dirty="0" smtClean="0"/>
              <a:t>Analysis</a:t>
            </a:r>
            <a:r>
              <a:rPr lang="en-US" sz="1600" b="1" baseline="30000" dirty="0" smtClean="0"/>
              <a:t>1</a:t>
            </a:r>
            <a:r>
              <a:rPr lang="en-US" sz="1600" b="1" dirty="0" smtClean="0"/>
              <a:t>: </a:t>
            </a:r>
            <a:endParaRPr lang="en-US" sz="1600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Interaction between design variable(s</a:t>
            </a:r>
            <a:r>
              <a:rPr lang="en-US" sz="1600" dirty="0" smtClean="0"/>
              <a:t>) </a:t>
            </a:r>
            <a:r>
              <a:rPr lang="en-US" sz="1600" dirty="0"/>
              <a:t>and response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Feature </a:t>
            </a:r>
            <a:r>
              <a:rPr lang="en-US" sz="1600" dirty="0" smtClean="0"/>
              <a:t>and structure selection and ranking in ML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/>
              <a:t>Decision support system, MCDM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 smtClean="0"/>
              <a:t>Multi-disciplinary </a:t>
            </a:r>
            <a:r>
              <a:rPr lang="en-US" sz="1600" dirty="0" smtClean="0"/>
              <a:t>optimization, etc.</a:t>
            </a:r>
            <a:endParaRPr lang="en-US" sz="1600" dirty="0" smtClean="0"/>
          </a:p>
        </p:txBody>
      </p:sp>
      <p:grpSp>
        <p:nvGrpSpPr>
          <p:cNvPr id="213" name="Group 212"/>
          <p:cNvGrpSpPr/>
          <p:nvPr/>
        </p:nvGrpSpPr>
        <p:grpSpPr>
          <a:xfrm>
            <a:off x="182407" y="3074234"/>
            <a:ext cx="11827184" cy="2562362"/>
            <a:chOff x="253236" y="3543163"/>
            <a:chExt cx="11827184" cy="256236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236" y="3757188"/>
              <a:ext cx="4568113" cy="234833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2766" y="4050115"/>
              <a:ext cx="1488266" cy="1488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</p:pic>
        <p:grpSp>
          <p:nvGrpSpPr>
            <p:cNvPr id="47" name="Group 46"/>
            <p:cNvGrpSpPr/>
            <p:nvPr/>
          </p:nvGrpSpPr>
          <p:grpSpPr>
            <a:xfrm>
              <a:off x="5369249" y="3757187"/>
              <a:ext cx="2236250" cy="2348337"/>
              <a:chOff x="5160475" y="3756203"/>
              <a:chExt cx="2236250" cy="233023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8154" y="3862077"/>
                <a:ext cx="2118571" cy="1864342"/>
              </a:xfrm>
              <a:prstGeom prst="rect">
                <a:avLst/>
              </a:prstGeom>
            </p:spPr>
          </p:pic>
          <p:sp>
            <p:nvSpPr>
              <p:cNvPr id="33" name="Folded Corner 32"/>
              <p:cNvSpPr/>
              <p:nvPr/>
            </p:nvSpPr>
            <p:spPr>
              <a:xfrm>
                <a:off x="5160475" y="3756203"/>
                <a:ext cx="2236250" cy="2330230"/>
              </a:xfrm>
              <a:prstGeom prst="foldedCorner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3" name="Rounded Rectangle 52"/>
            <p:cNvSpPr/>
            <p:nvPr/>
          </p:nvSpPr>
          <p:spPr>
            <a:xfrm>
              <a:off x="8067229" y="3757187"/>
              <a:ext cx="4013191" cy="2348337"/>
            </a:xfrm>
            <a:prstGeom prst="roundRect">
              <a:avLst>
                <a:gd name="adj" fmla="val 4658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Curved Right Arrow 53"/>
            <p:cNvSpPr/>
            <p:nvPr/>
          </p:nvSpPr>
          <p:spPr>
            <a:xfrm rot="16200000">
              <a:off x="7752702" y="4923768"/>
              <a:ext cx="385638" cy="963972"/>
            </a:xfrm>
            <a:prstGeom prst="curvedRightArrow">
              <a:avLst>
                <a:gd name="adj1" fmla="val 25000"/>
                <a:gd name="adj2" fmla="val 72135"/>
                <a:gd name="adj3" fmla="val 47273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96" name="Curved Right Arrow 195"/>
            <p:cNvSpPr/>
            <p:nvPr/>
          </p:nvSpPr>
          <p:spPr>
            <a:xfrm rot="5400000">
              <a:off x="7643964" y="3607057"/>
              <a:ext cx="384799" cy="963972"/>
            </a:xfrm>
            <a:prstGeom prst="curvedRightArrow">
              <a:avLst>
                <a:gd name="adj1" fmla="val 25000"/>
                <a:gd name="adj2" fmla="val 72135"/>
                <a:gd name="adj3" fmla="val 47273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01" name="Striped Right Arrow 200"/>
            <p:cNvSpPr/>
            <p:nvPr/>
          </p:nvSpPr>
          <p:spPr>
            <a:xfrm>
              <a:off x="9565794" y="4597637"/>
              <a:ext cx="706252" cy="432124"/>
            </a:xfrm>
            <a:prstGeom prst="stripedRightArrow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2" name="U-Turn Arrow 201"/>
            <p:cNvSpPr/>
            <p:nvPr/>
          </p:nvSpPr>
          <p:spPr>
            <a:xfrm rot="10800000" flipH="1" flipV="1">
              <a:off x="1598820" y="3543163"/>
              <a:ext cx="7579363" cy="506952"/>
            </a:xfrm>
            <a:prstGeom prst="uturnArrow">
              <a:avLst>
                <a:gd name="adj1" fmla="val 23515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08" name="Curved Right Arrow 207"/>
            <p:cNvSpPr/>
            <p:nvPr/>
          </p:nvSpPr>
          <p:spPr>
            <a:xfrm rot="16200000">
              <a:off x="4976554" y="5340508"/>
              <a:ext cx="323663" cy="839793"/>
            </a:xfrm>
            <a:prstGeom prst="curvedRightArrow">
              <a:avLst>
                <a:gd name="adj1" fmla="val 25000"/>
                <a:gd name="adj2" fmla="val 72135"/>
                <a:gd name="adj3" fmla="val 47273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09" name="Curved Right Arrow 208"/>
            <p:cNvSpPr/>
            <p:nvPr/>
          </p:nvSpPr>
          <p:spPr>
            <a:xfrm rot="5400000">
              <a:off x="4884929" y="3516187"/>
              <a:ext cx="346197" cy="822272"/>
            </a:xfrm>
            <a:prstGeom prst="curvedRightArrow">
              <a:avLst>
                <a:gd name="adj1" fmla="val 25000"/>
                <a:gd name="adj2" fmla="val 72135"/>
                <a:gd name="adj3" fmla="val 30918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5793377" y="5786357"/>
              <a:ext cx="13340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Surrogate model </a:t>
              </a:r>
              <a:endParaRPr lang="en-IN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8382227" y="5585087"/>
              <a:ext cx="110934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Sensitivity </a:t>
              </a:r>
            </a:p>
            <a:p>
              <a:pPr algn="ctr"/>
              <a:r>
                <a:rPr lang="en-US" sz="13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 Tool</a:t>
              </a:r>
              <a:endParaRPr lang="en-IN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10641750" y="5585086"/>
              <a:ext cx="93968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Sensitivity </a:t>
              </a:r>
            </a:p>
            <a:p>
              <a:pPr algn="ctr"/>
              <a:r>
                <a:rPr lang="en-US" sz="13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</a:t>
              </a:r>
              <a:endParaRPr lang="en-IN" sz="13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4" name="Rectangle 213"/>
          <p:cNvSpPr/>
          <p:nvPr/>
        </p:nvSpPr>
        <p:spPr>
          <a:xfrm>
            <a:off x="182407" y="6122487"/>
            <a:ext cx="855498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8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Razavi</a:t>
            </a:r>
            <a:r>
              <a:rPr lang="en-US" sz="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Saman</a:t>
            </a:r>
            <a:r>
              <a:rPr lang="en-US" sz="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"The future of sensitivity analysis: An essential discipline for systems modeling and policy support." </a:t>
            </a:r>
            <a:r>
              <a:rPr lang="en-US" sz="8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Modelling &amp; Software</a:t>
            </a:r>
            <a:r>
              <a:rPr lang="en-US" sz="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137 (2021): 104954.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182407" y="5752032"/>
            <a:ext cx="11827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General framework of surrogate-assisted Sensitivity Analysis </a:t>
            </a: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2" name="Chart 221"/>
          <p:cNvGraphicFramePr/>
          <p:nvPr>
            <p:extLst>
              <p:ext uri="{D42A27DB-BD31-4B8C-83A1-F6EECF244321}">
                <p14:modId xmlns:p14="http://schemas.microsoft.com/office/powerpoint/2010/main" val="2474268566"/>
              </p:ext>
            </p:extLst>
          </p:nvPr>
        </p:nvGraphicFramePr>
        <p:xfrm>
          <a:off x="10079717" y="3431182"/>
          <a:ext cx="2008488" cy="1886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632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Challenges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580" y="816429"/>
                <a:ext cx="6128722" cy="5429250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b="1" dirty="0" smtClean="0"/>
                  <a:t>Curse of dimensionality</a:t>
                </a:r>
                <a:r>
                  <a:rPr lang="en-US" sz="1600" b="1" baseline="30000" dirty="0" smtClean="0"/>
                  <a:t>1</a:t>
                </a:r>
                <a:endParaRPr lang="en-US" sz="1600" b="1" dirty="0" smtClean="0"/>
              </a:p>
              <a:p>
                <a:pPr marL="457200" lvl="1" indent="0" algn="just">
                  <a:lnSpc>
                    <a:spcPct val="150000"/>
                  </a:lnSpc>
                  <a:buNone/>
                </a:pP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increasing the dimension computational cost of meta-modeling increases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b="1" dirty="0" smtClean="0"/>
                  <a:t>Accuracy of meta-model</a:t>
                </a:r>
                <a:r>
                  <a:rPr lang="en-US" sz="1600" b="1" baseline="30000" dirty="0" smtClean="0"/>
                  <a:t>1</a:t>
                </a:r>
                <a:endParaRPr lang="en-US" sz="1600" b="1" dirty="0" smtClean="0"/>
              </a:p>
              <a:p>
                <a:pPr marL="457200" lvl="1" indent="0" algn="just">
                  <a:lnSpc>
                    <a:spcPct val="150000"/>
                  </a:lnSpc>
                  <a:buNone/>
                </a:pP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Due to limited budget, the accuracy of the meta-modeling affected with increasing the dimension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b="1" dirty="0" smtClean="0"/>
                  <a:t>Presence of discontinuities</a:t>
                </a:r>
                <a:r>
                  <a:rPr lang="en-US" sz="1600" b="1" baseline="30000" dirty="0" smtClean="0"/>
                  <a:t>1</a:t>
                </a:r>
                <a:endParaRPr lang="en-US" sz="1600" b="1" dirty="0" smtClean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500" dirty="0" smtClean="0"/>
                  <a:t>         The definition of sensitivity i.e.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1500" dirty="0" smtClean="0"/>
                  <a:t> is not defined at discontinuities</a:t>
                </a:r>
                <a:endParaRPr lang="en-US" sz="1500" dirty="0"/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500" dirty="0" smtClean="0"/>
                  <a:t>An efficient meta-modeling technique is required to-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 the computational cost of meta-modeling 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ncrease the accuracy of meta-modeling 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 </a:t>
                </a:r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discontinuities present in the response </a:t>
                </a: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provide interaction among the design variables and </a:t>
                </a: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response</a:t>
                </a:r>
                <a:endParaRPr 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00000"/>
                  </a:lnSpc>
                </a:pPr>
                <a:endPara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80" y="816429"/>
                <a:ext cx="6128722" cy="5429250"/>
              </a:xfrm>
              <a:blipFill rotWithShape="0">
                <a:blip r:embed="rId4"/>
                <a:stretch>
                  <a:fillRect l="-398" r="-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6834069" y="845786"/>
            <a:ext cx="4709564" cy="2845756"/>
            <a:chOff x="7018570" y="874970"/>
            <a:chExt cx="4709564" cy="2845756"/>
          </a:xfrm>
        </p:grpSpPr>
        <p:graphicFrame>
          <p:nvGraphicFramePr>
            <p:cNvPr id="9" name="Chart 8"/>
            <p:cNvGraphicFramePr/>
            <p:nvPr>
              <p:extLst>
                <p:ext uri="{D42A27DB-BD31-4B8C-83A1-F6EECF244321}">
                  <p14:modId xmlns:p14="http://schemas.microsoft.com/office/powerpoint/2010/main" val="1873176984"/>
                </p:ext>
              </p:extLst>
            </p:nvPr>
          </p:nvGraphicFramePr>
          <p:xfrm>
            <a:off x="7018570" y="874970"/>
            <a:ext cx="4709564" cy="26675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Rectangle 10"/>
            <p:cNvSpPr/>
            <p:nvPr/>
          </p:nvSpPr>
          <p:spPr>
            <a:xfrm>
              <a:off x="9276703" y="3165853"/>
              <a:ext cx="11384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3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Dimensions </a:t>
              </a:r>
              <a:r>
                <a:rPr lang="en-US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(n)</a:t>
              </a:r>
              <a:endPara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6366542" y="1706284"/>
              <a:ext cx="18313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3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 of coefficients </a:t>
              </a:r>
              <a:r>
                <a:rPr lang="en-US" sz="1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644047" y="3435722"/>
              <a:ext cx="2551156" cy="285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2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r>
                <a:rPr lang="en-US" smtClean="0"/>
                <a:t>Figure: Computational </a:t>
              </a:r>
              <a:r>
                <a:rPr lang="en-US"/>
                <a:t>Cost </a:t>
              </a:r>
              <a:r>
                <a:rPr lang="en-US" smtClean="0"/>
                <a:t>for PRS</a:t>
              </a:r>
              <a:endParaRPr lang="en-IN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547585" y="3767715"/>
            <a:ext cx="2600416" cy="2534810"/>
            <a:chOff x="9584987" y="3640669"/>
            <a:chExt cx="2600416" cy="2534810"/>
          </a:xfrm>
        </p:grpSpPr>
        <p:grpSp>
          <p:nvGrpSpPr>
            <p:cNvPr id="42" name="Group 41"/>
            <p:cNvGrpSpPr/>
            <p:nvPr/>
          </p:nvGrpSpPr>
          <p:grpSpPr>
            <a:xfrm>
              <a:off x="9719800" y="3921530"/>
              <a:ext cx="2143125" cy="1837370"/>
              <a:chOff x="9957669" y="4214947"/>
              <a:chExt cx="1945059" cy="1663339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V="1">
                <a:off x="9957669" y="4214947"/>
                <a:ext cx="0" cy="16633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9957669" y="5878286"/>
                <a:ext cx="19450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10842171" y="4238920"/>
                <a:ext cx="663" cy="1639366"/>
              </a:xfrm>
              <a:prstGeom prst="line">
                <a:avLst/>
              </a:prstGeom>
              <a:ln>
                <a:prstDash val="lgDashDot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Freeform 37"/>
              <p:cNvSpPr/>
              <p:nvPr/>
            </p:nvSpPr>
            <p:spPr>
              <a:xfrm>
                <a:off x="9992412" y="4339472"/>
                <a:ext cx="826417" cy="1498862"/>
              </a:xfrm>
              <a:custGeom>
                <a:avLst/>
                <a:gdLst>
                  <a:gd name="connsiteX0" fmla="*/ 0 w 826417"/>
                  <a:gd name="connsiteY0" fmla="*/ 1498862 h 1498862"/>
                  <a:gd name="connsiteX1" fmla="*/ 69130 w 826417"/>
                  <a:gd name="connsiteY1" fmla="*/ 1065229 h 1498862"/>
                  <a:gd name="connsiteX2" fmla="*/ 408495 w 826417"/>
                  <a:gd name="connsiteY2" fmla="*/ 754144 h 1498862"/>
                  <a:gd name="connsiteX3" fmla="*/ 744718 w 826417"/>
                  <a:gd name="connsiteY3" fmla="*/ 455629 h 1498862"/>
                  <a:gd name="connsiteX4" fmla="*/ 826417 w 826417"/>
                  <a:gd name="connsiteY4" fmla="*/ 0 h 1498862"/>
                  <a:gd name="connsiteX5" fmla="*/ 826417 w 826417"/>
                  <a:gd name="connsiteY5" fmla="*/ 0 h 1498862"/>
                  <a:gd name="connsiteX6" fmla="*/ 826417 w 826417"/>
                  <a:gd name="connsiteY6" fmla="*/ 0 h 149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6417" h="1498862">
                    <a:moveTo>
                      <a:pt x="0" y="1498862"/>
                    </a:moveTo>
                    <a:cubicBezTo>
                      <a:pt x="524" y="1344105"/>
                      <a:pt x="1048" y="1189349"/>
                      <a:pt x="69130" y="1065229"/>
                    </a:cubicBezTo>
                    <a:cubicBezTo>
                      <a:pt x="137213" y="941109"/>
                      <a:pt x="295897" y="855744"/>
                      <a:pt x="408495" y="754144"/>
                    </a:cubicBezTo>
                    <a:cubicBezTo>
                      <a:pt x="521093" y="652544"/>
                      <a:pt x="675064" y="581320"/>
                      <a:pt x="744718" y="455629"/>
                    </a:cubicBezTo>
                    <a:cubicBezTo>
                      <a:pt x="814372" y="329938"/>
                      <a:pt x="826417" y="0"/>
                      <a:pt x="826417" y="0"/>
                    </a:cubicBezTo>
                    <a:lnTo>
                      <a:pt x="826417" y="0"/>
                    </a:lnTo>
                    <a:lnTo>
                      <a:pt x="826417" y="0"/>
                    </a:ln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10868186" y="4339472"/>
                <a:ext cx="826417" cy="1498862"/>
              </a:xfrm>
              <a:custGeom>
                <a:avLst/>
                <a:gdLst>
                  <a:gd name="connsiteX0" fmla="*/ 0 w 826417"/>
                  <a:gd name="connsiteY0" fmla="*/ 1498862 h 1498862"/>
                  <a:gd name="connsiteX1" fmla="*/ 69130 w 826417"/>
                  <a:gd name="connsiteY1" fmla="*/ 1065229 h 1498862"/>
                  <a:gd name="connsiteX2" fmla="*/ 408495 w 826417"/>
                  <a:gd name="connsiteY2" fmla="*/ 754144 h 1498862"/>
                  <a:gd name="connsiteX3" fmla="*/ 744718 w 826417"/>
                  <a:gd name="connsiteY3" fmla="*/ 455629 h 1498862"/>
                  <a:gd name="connsiteX4" fmla="*/ 826417 w 826417"/>
                  <a:gd name="connsiteY4" fmla="*/ 0 h 1498862"/>
                  <a:gd name="connsiteX5" fmla="*/ 826417 w 826417"/>
                  <a:gd name="connsiteY5" fmla="*/ 0 h 1498862"/>
                  <a:gd name="connsiteX6" fmla="*/ 826417 w 826417"/>
                  <a:gd name="connsiteY6" fmla="*/ 0 h 149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6417" h="1498862">
                    <a:moveTo>
                      <a:pt x="0" y="1498862"/>
                    </a:moveTo>
                    <a:cubicBezTo>
                      <a:pt x="524" y="1344105"/>
                      <a:pt x="1048" y="1189349"/>
                      <a:pt x="69130" y="1065229"/>
                    </a:cubicBezTo>
                    <a:cubicBezTo>
                      <a:pt x="137213" y="941109"/>
                      <a:pt x="295897" y="855744"/>
                      <a:pt x="408495" y="754144"/>
                    </a:cubicBezTo>
                    <a:cubicBezTo>
                      <a:pt x="521093" y="652544"/>
                      <a:pt x="675064" y="581320"/>
                      <a:pt x="744718" y="455629"/>
                    </a:cubicBezTo>
                    <a:cubicBezTo>
                      <a:pt x="814372" y="329938"/>
                      <a:pt x="826417" y="0"/>
                      <a:pt x="826417" y="0"/>
                    </a:cubicBezTo>
                    <a:lnTo>
                      <a:pt x="826417" y="0"/>
                    </a:lnTo>
                    <a:lnTo>
                      <a:pt x="826417" y="0"/>
                    </a:ln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9634247" y="5890475"/>
              <a:ext cx="2551156" cy="285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2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r>
                <a:rPr lang="en-US" smtClean="0"/>
                <a:t>Figure: Discontinuous function</a:t>
              </a:r>
              <a:endParaRPr lang="en-IN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872461" y="5567310"/>
              <a:ext cx="26962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584987" y="3640669"/>
              <a:ext cx="49885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 </a:t>
              </a:r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5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IN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652237" y="3755771"/>
            <a:ext cx="2882542" cy="2533981"/>
            <a:chOff x="6652237" y="3755771"/>
            <a:chExt cx="2882542" cy="2533981"/>
          </a:xfrm>
        </p:grpSpPr>
        <p:grpSp>
          <p:nvGrpSpPr>
            <p:cNvPr id="60" name="Group 59"/>
            <p:cNvGrpSpPr/>
            <p:nvPr/>
          </p:nvGrpSpPr>
          <p:grpSpPr>
            <a:xfrm>
              <a:off x="6652237" y="3755771"/>
              <a:ext cx="2882542" cy="2261749"/>
              <a:chOff x="6920987" y="3710622"/>
              <a:chExt cx="2613792" cy="2179853"/>
            </a:xfrm>
          </p:grpSpPr>
          <p:sp>
            <p:nvSpPr>
              <p:cNvPr id="59" name="Freeform 58"/>
              <p:cNvSpPr/>
              <p:nvPr/>
            </p:nvSpPr>
            <p:spPr>
              <a:xfrm>
                <a:off x="7176655" y="4362642"/>
                <a:ext cx="2044448" cy="685995"/>
              </a:xfrm>
              <a:custGeom>
                <a:avLst/>
                <a:gdLst>
                  <a:gd name="connsiteX0" fmla="*/ 0 w 1878060"/>
                  <a:gd name="connsiteY0" fmla="*/ 0 h 685995"/>
                  <a:gd name="connsiteX1" fmla="*/ 181648 w 1878060"/>
                  <a:gd name="connsiteY1" fmla="*/ 658861 h 685995"/>
                  <a:gd name="connsiteX2" fmla="*/ 406400 w 1878060"/>
                  <a:gd name="connsiteY2" fmla="*/ 523394 h 685995"/>
                  <a:gd name="connsiteX3" fmla="*/ 597284 w 1878060"/>
                  <a:gd name="connsiteY3" fmla="*/ 187806 h 685995"/>
                  <a:gd name="connsiteX4" fmla="*/ 809721 w 1878060"/>
                  <a:gd name="connsiteY4" fmla="*/ 267855 h 685995"/>
                  <a:gd name="connsiteX5" fmla="*/ 1148387 w 1878060"/>
                  <a:gd name="connsiteY5" fmla="*/ 597285 h 685995"/>
                  <a:gd name="connsiteX6" fmla="*/ 1382375 w 1878060"/>
                  <a:gd name="connsiteY6" fmla="*/ 628073 h 685995"/>
                  <a:gd name="connsiteX7" fmla="*/ 1878060 w 1878060"/>
                  <a:gd name="connsiteY7" fmla="*/ 286328 h 685995"/>
                  <a:gd name="connsiteX8" fmla="*/ 1878060 w 1878060"/>
                  <a:gd name="connsiteY8" fmla="*/ 286328 h 685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8060" h="685995">
                    <a:moveTo>
                      <a:pt x="0" y="0"/>
                    </a:moveTo>
                    <a:cubicBezTo>
                      <a:pt x="56957" y="285814"/>
                      <a:pt x="113915" y="571629"/>
                      <a:pt x="181648" y="658861"/>
                    </a:cubicBezTo>
                    <a:cubicBezTo>
                      <a:pt x="249381" y="746093"/>
                      <a:pt x="337127" y="601903"/>
                      <a:pt x="406400" y="523394"/>
                    </a:cubicBezTo>
                    <a:cubicBezTo>
                      <a:pt x="475673" y="444885"/>
                      <a:pt x="530064" y="230396"/>
                      <a:pt x="597284" y="187806"/>
                    </a:cubicBezTo>
                    <a:cubicBezTo>
                      <a:pt x="664504" y="145216"/>
                      <a:pt x="717871" y="199609"/>
                      <a:pt x="809721" y="267855"/>
                    </a:cubicBezTo>
                    <a:cubicBezTo>
                      <a:pt x="901571" y="336101"/>
                      <a:pt x="1052945" y="537249"/>
                      <a:pt x="1148387" y="597285"/>
                    </a:cubicBezTo>
                    <a:cubicBezTo>
                      <a:pt x="1243829" y="657321"/>
                      <a:pt x="1260763" y="679899"/>
                      <a:pt x="1382375" y="628073"/>
                    </a:cubicBezTo>
                    <a:cubicBezTo>
                      <a:pt x="1503987" y="576247"/>
                      <a:pt x="1878060" y="286328"/>
                      <a:pt x="1878060" y="286328"/>
                    </a:cubicBezTo>
                    <a:lnTo>
                      <a:pt x="1878060" y="28632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V="1">
                <a:off x="7140523" y="4033596"/>
                <a:ext cx="0" cy="17253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7140523" y="5758899"/>
                <a:ext cx="21431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9265153" y="5567310"/>
                <a:ext cx="26962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IN" sz="15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920987" y="3710622"/>
                <a:ext cx="49885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5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IN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7213600" y="4359564"/>
                <a:ext cx="1960660" cy="890838"/>
              </a:xfrm>
              <a:custGeom>
                <a:avLst/>
                <a:gdLst>
                  <a:gd name="connsiteX0" fmla="*/ 0 w 1801091"/>
                  <a:gd name="connsiteY0" fmla="*/ 0 h 890838"/>
                  <a:gd name="connsiteX1" fmla="*/ 203200 w 1801091"/>
                  <a:gd name="connsiteY1" fmla="*/ 886691 h 890838"/>
                  <a:gd name="connsiteX2" fmla="*/ 406400 w 1801091"/>
                  <a:gd name="connsiteY2" fmla="*/ 323272 h 890838"/>
                  <a:gd name="connsiteX3" fmla="*/ 637309 w 1801091"/>
                  <a:gd name="connsiteY3" fmla="*/ 101600 h 890838"/>
                  <a:gd name="connsiteX4" fmla="*/ 1099127 w 1801091"/>
                  <a:gd name="connsiteY4" fmla="*/ 637309 h 890838"/>
                  <a:gd name="connsiteX5" fmla="*/ 1440873 w 1801091"/>
                  <a:gd name="connsiteY5" fmla="*/ 711200 h 890838"/>
                  <a:gd name="connsiteX6" fmla="*/ 1801091 w 1801091"/>
                  <a:gd name="connsiteY6" fmla="*/ 258618 h 890838"/>
                  <a:gd name="connsiteX7" fmla="*/ 1801091 w 1801091"/>
                  <a:gd name="connsiteY7" fmla="*/ 258618 h 89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1091" h="890838">
                    <a:moveTo>
                      <a:pt x="0" y="0"/>
                    </a:moveTo>
                    <a:cubicBezTo>
                      <a:pt x="67733" y="416406"/>
                      <a:pt x="135467" y="832812"/>
                      <a:pt x="203200" y="886691"/>
                    </a:cubicBezTo>
                    <a:cubicBezTo>
                      <a:pt x="270933" y="940570"/>
                      <a:pt x="334048" y="454121"/>
                      <a:pt x="406400" y="323272"/>
                    </a:cubicBezTo>
                    <a:cubicBezTo>
                      <a:pt x="478752" y="192423"/>
                      <a:pt x="521855" y="49261"/>
                      <a:pt x="637309" y="101600"/>
                    </a:cubicBezTo>
                    <a:cubicBezTo>
                      <a:pt x="752763" y="153939"/>
                      <a:pt x="965200" y="535709"/>
                      <a:pt x="1099127" y="637309"/>
                    </a:cubicBezTo>
                    <a:cubicBezTo>
                      <a:pt x="1233054" y="738909"/>
                      <a:pt x="1323879" y="774315"/>
                      <a:pt x="1440873" y="711200"/>
                    </a:cubicBezTo>
                    <a:cubicBezTo>
                      <a:pt x="1557867" y="648085"/>
                      <a:pt x="1801091" y="258618"/>
                      <a:pt x="1801091" y="258618"/>
                    </a:cubicBezTo>
                    <a:lnTo>
                      <a:pt x="1801091" y="258618"/>
                    </a:lnTo>
                  </a:path>
                </a:pathLst>
              </a:cu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204746" y="440910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253966" y="475926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8320598" y="490040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100781" y="4658812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9051026" y="473640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6934193" y="6004748"/>
              <a:ext cx="2195465" cy="2850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2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r>
                <a:rPr lang="en-US" smtClean="0"/>
                <a:t>Figure: Error in meta-modeling</a:t>
              </a:r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>
              <a:off x="7335227" y="5013972"/>
              <a:ext cx="50420" cy="4743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166525" y="5243095"/>
              <a:ext cx="30168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sz="15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215507" y="5337770"/>
              <a:ext cx="50420" cy="4743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410528" y="799032"/>
            <a:ext cx="5669893" cy="550349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7199" y="6087081"/>
            <a:ext cx="6380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Cheng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Kai, et al. "Surrogate-assisted global sensitivity analysis: an overview." 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and Multidisciplinary Optimization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61 (2020): 1187-1213.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543320" y="5182208"/>
            <a:ext cx="50420" cy="474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/>
          <p:cNvSpPr txBox="1"/>
          <p:nvPr/>
        </p:nvSpPr>
        <p:spPr>
          <a:xfrm>
            <a:off x="8424461" y="5182208"/>
            <a:ext cx="3016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N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742940" y="4100405"/>
            <a:ext cx="27106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742940" y="4328973"/>
            <a:ext cx="271061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023766" y="3996569"/>
            <a:ext cx="866550" cy="431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endParaRPr lang="en-IN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423407" y="5798899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= x</a:t>
            </a:r>
            <a:r>
              <a:rPr lang="en-US" sz="1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I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7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8" y="42736"/>
            <a:ext cx="11971564" cy="639083"/>
          </a:xfrm>
        </p:spPr>
        <p:txBody>
          <a:bodyPr/>
          <a:lstStyle/>
          <a:p>
            <a:r>
              <a:rPr lang="en-US" dirty="0" smtClean="0"/>
              <a:t>Self-Organizing Maps (SOM</a:t>
            </a:r>
            <a:r>
              <a:rPr lang="en-US" dirty="0"/>
              <a:t>)	</a:t>
            </a:r>
            <a:r>
              <a:rPr lang="en-US" dirty="0" smtClean="0"/>
              <a:t>1/2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8017984" y="1627890"/>
                <a:ext cx="354227" cy="36246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984" y="1627890"/>
                <a:ext cx="354227" cy="362465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8017983" y="2130395"/>
                <a:ext cx="354227" cy="36246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983" y="2130395"/>
                <a:ext cx="354227" cy="36246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8017983" y="3556372"/>
                <a:ext cx="354227" cy="36246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983" y="3556372"/>
                <a:ext cx="354227" cy="362465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8017984" y="4071237"/>
                <a:ext cx="354227" cy="36246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984" y="4071237"/>
                <a:ext cx="354227" cy="362465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/>
          <p:cNvSpPr/>
          <p:nvPr/>
        </p:nvSpPr>
        <p:spPr>
          <a:xfrm>
            <a:off x="7652411" y="1422144"/>
            <a:ext cx="319217" cy="3134497"/>
          </a:xfrm>
          <a:prstGeom prst="leftBrace">
            <a:avLst>
              <a:gd name="adj1" fmla="val 64283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433331" y="1380010"/>
            <a:ext cx="6482955" cy="3266510"/>
          </a:xfrm>
          <a:prstGeom prst="roundRect">
            <a:avLst>
              <a:gd name="adj" fmla="val 280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7252703" y="4855639"/>
            <a:ext cx="2683105" cy="322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SOM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983882" y="4854964"/>
            <a:ext cx="2096539" cy="322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 Grid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6900702" y="2859272"/>
            <a:ext cx="704002" cy="2665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433330" y="4851917"/>
            <a:ext cx="6482955" cy="322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data to SOM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3230563" y="1813439"/>
            <a:ext cx="3670140" cy="2779026"/>
            <a:chOff x="2898972" y="1830857"/>
            <a:chExt cx="3670140" cy="2779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/>
                <p:cNvSpPr/>
                <p:nvPr/>
              </p:nvSpPr>
              <p:spPr>
                <a:xfrm>
                  <a:off x="3417289" y="3180598"/>
                  <a:ext cx="817793" cy="41737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200" dirty="0"/>
                </a:p>
              </p:txBody>
            </p:sp>
          </mc:Choice>
          <mc:Fallback xmlns="">
            <p:sp>
              <p:nvSpPr>
                <p:cNvPr id="40" name="Rounded 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289" y="3180598"/>
                  <a:ext cx="817793" cy="417378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Elbow Connector 40"/>
            <p:cNvCxnSpPr>
              <a:stCxn id="39" idx="3"/>
              <a:endCxn id="40" idx="0"/>
            </p:cNvCxnSpPr>
            <p:nvPr/>
          </p:nvCxnSpPr>
          <p:spPr>
            <a:xfrm>
              <a:off x="2898972" y="2832367"/>
              <a:ext cx="927214" cy="348231"/>
            </a:xfrm>
            <a:prstGeom prst="bent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40" idx="2"/>
              <a:endCxn id="49" idx="2"/>
            </p:cNvCxnSpPr>
            <p:nvPr/>
          </p:nvCxnSpPr>
          <p:spPr>
            <a:xfrm rot="16200000" flipH="1">
              <a:off x="4565345" y="2858816"/>
              <a:ext cx="173701" cy="1652019"/>
            </a:xfrm>
            <a:prstGeom prst="bentConnector3">
              <a:avLst>
                <a:gd name="adj1" fmla="val 231605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4013106" y="4287603"/>
                  <a:ext cx="2556006" cy="322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Response: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106" y="4287603"/>
                  <a:ext cx="2556006" cy="32228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6981" b="-358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Picture 12" descr="Surface Chart Icon 19510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7795" y="1830857"/>
              <a:ext cx="1940820" cy="19408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2" name="Group 141"/>
          <p:cNvGrpSpPr/>
          <p:nvPr/>
        </p:nvGrpSpPr>
        <p:grpSpPr>
          <a:xfrm>
            <a:off x="547458" y="1566058"/>
            <a:ext cx="2746533" cy="3026424"/>
            <a:chOff x="215867" y="1583476"/>
            <a:chExt cx="2746533" cy="302642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389790" y="2882017"/>
              <a:ext cx="1195019" cy="100913"/>
            </a:xfrm>
            <a:prstGeom prst="straightConnector1">
              <a:avLst/>
            </a:prstGeom>
            <a:ln w="1270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1405380" y="1850178"/>
              <a:ext cx="2309" cy="1036826"/>
            </a:xfrm>
            <a:prstGeom prst="straightConnector1">
              <a:avLst/>
            </a:prstGeom>
            <a:ln w="1270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740170" y="2887003"/>
              <a:ext cx="667520" cy="833102"/>
            </a:xfrm>
            <a:prstGeom prst="straightConnector1">
              <a:avLst/>
            </a:prstGeom>
            <a:ln w="1270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1407689" y="2317679"/>
              <a:ext cx="840108" cy="569324"/>
            </a:xfrm>
            <a:prstGeom prst="straightConnector1">
              <a:avLst/>
            </a:prstGeom>
            <a:ln w="1270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470940" y="2260012"/>
              <a:ext cx="938866" cy="616886"/>
            </a:xfrm>
            <a:prstGeom prst="straightConnector1">
              <a:avLst/>
            </a:prstGeom>
            <a:ln w="1270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05381" y="2868920"/>
              <a:ext cx="549792" cy="742098"/>
            </a:xfrm>
            <a:prstGeom prst="straightConnector1">
              <a:avLst/>
            </a:prstGeom>
            <a:ln w="1270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99117" y="2885756"/>
              <a:ext cx="1106263" cy="89556"/>
            </a:xfrm>
            <a:prstGeom prst="straightConnector1">
              <a:avLst/>
            </a:prstGeom>
            <a:ln w="12700"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 rot="6534638">
                  <a:off x="364046" y="2534019"/>
                  <a:ext cx="424244" cy="411896"/>
                </a:xfrm>
                <a:prstGeom prst="rect">
                  <a:avLst/>
                </a:prstGeom>
                <a:noFill/>
                <a:ln w="12700"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. . ..</m:t>
                        </m:r>
                      </m:oMath>
                    </m:oMathPara>
                  </a14:m>
                  <a:endParaRPr lang="en-IN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534638">
                  <a:off x="364046" y="2534019"/>
                  <a:ext cx="424244" cy="41189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12700"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 rot="4208352">
                  <a:off x="417495" y="3099097"/>
                  <a:ext cx="424244" cy="411896"/>
                </a:xfrm>
                <a:prstGeom prst="rect">
                  <a:avLst/>
                </a:prstGeom>
                <a:noFill/>
                <a:ln w="12700"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. . ..</m:t>
                        </m:r>
                      </m:oMath>
                    </m:oMathPara>
                  </a14:m>
                  <a:endParaRPr lang="en-IN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208352">
                  <a:off x="417495" y="3099097"/>
                  <a:ext cx="424244" cy="41189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12700"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reeform 20"/>
            <p:cNvSpPr/>
            <p:nvPr/>
          </p:nvSpPr>
          <p:spPr>
            <a:xfrm>
              <a:off x="647664" y="2181421"/>
              <a:ext cx="1450266" cy="1385599"/>
            </a:xfrm>
            <a:custGeom>
              <a:avLst/>
              <a:gdLst>
                <a:gd name="connsiteX0" fmla="*/ 34645 w 1450266"/>
                <a:gd name="connsiteY0" fmla="*/ 817998 h 1385599"/>
                <a:gd name="connsiteX1" fmla="*/ 50829 w 1450266"/>
                <a:gd name="connsiteY1" fmla="*/ 356752 h 1385599"/>
                <a:gd name="connsiteX2" fmla="*/ 560627 w 1450266"/>
                <a:gd name="connsiteY2" fmla="*/ 194912 h 1385599"/>
                <a:gd name="connsiteX3" fmla="*/ 754836 w 1450266"/>
                <a:gd name="connsiteY3" fmla="*/ 703 h 1385599"/>
                <a:gd name="connsiteX4" fmla="*/ 1102794 w 1450266"/>
                <a:gd name="connsiteY4" fmla="*/ 138268 h 1385599"/>
                <a:gd name="connsiteX5" fmla="*/ 1402199 w 1450266"/>
                <a:gd name="connsiteY5" fmla="*/ 356752 h 1385599"/>
                <a:gd name="connsiteX6" fmla="*/ 1402199 w 1450266"/>
                <a:gd name="connsiteY6" fmla="*/ 923195 h 1385599"/>
                <a:gd name="connsiteX7" fmla="*/ 940953 w 1450266"/>
                <a:gd name="connsiteY7" fmla="*/ 1376349 h 1385599"/>
                <a:gd name="connsiteX8" fmla="*/ 601087 w 1450266"/>
                <a:gd name="connsiteY8" fmla="*/ 1238784 h 1385599"/>
                <a:gd name="connsiteX9" fmla="*/ 269314 w 1450266"/>
                <a:gd name="connsiteY9" fmla="*/ 1368257 h 1385599"/>
                <a:gd name="connsiteX10" fmla="*/ 196486 w 1450266"/>
                <a:gd name="connsiteY10" fmla="*/ 955563 h 1385599"/>
                <a:gd name="connsiteX11" fmla="*/ 34645 w 1450266"/>
                <a:gd name="connsiteY11" fmla="*/ 817998 h 13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0266" h="1385599">
                  <a:moveTo>
                    <a:pt x="34645" y="817998"/>
                  </a:moveTo>
                  <a:cubicBezTo>
                    <a:pt x="10369" y="718196"/>
                    <a:pt x="-36835" y="460600"/>
                    <a:pt x="50829" y="356752"/>
                  </a:cubicBezTo>
                  <a:cubicBezTo>
                    <a:pt x="138493" y="252904"/>
                    <a:pt x="443293" y="254253"/>
                    <a:pt x="560627" y="194912"/>
                  </a:cubicBezTo>
                  <a:cubicBezTo>
                    <a:pt x="677961" y="135571"/>
                    <a:pt x="664475" y="10144"/>
                    <a:pt x="754836" y="703"/>
                  </a:cubicBezTo>
                  <a:cubicBezTo>
                    <a:pt x="845197" y="-8738"/>
                    <a:pt x="994900" y="78927"/>
                    <a:pt x="1102794" y="138268"/>
                  </a:cubicBezTo>
                  <a:cubicBezTo>
                    <a:pt x="1210688" y="197609"/>
                    <a:pt x="1352298" y="225931"/>
                    <a:pt x="1402199" y="356752"/>
                  </a:cubicBezTo>
                  <a:cubicBezTo>
                    <a:pt x="1452100" y="487573"/>
                    <a:pt x="1479073" y="753262"/>
                    <a:pt x="1402199" y="923195"/>
                  </a:cubicBezTo>
                  <a:cubicBezTo>
                    <a:pt x="1325325" y="1093128"/>
                    <a:pt x="1074472" y="1323751"/>
                    <a:pt x="940953" y="1376349"/>
                  </a:cubicBezTo>
                  <a:cubicBezTo>
                    <a:pt x="807434" y="1428947"/>
                    <a:pt x="713027" y="1240133"/>
                    <a:pt x="601087" y="1238784"/>
                  </a:cubicBezTo>
                  <a:cubicBezTo>
                    <a:pt x="489147" y="1237435"/>
                    <a:pt x="336747" y="1415460"/>
                    <a:pt x="269314" y="1368257"/>
                  </a:cubicBezTo>
                  <a:cubicBezTo>
                    <a:pt x="201881" y="1321054"/>
                    <a:pt x="236946" y="1049970"/>
                    <a:pt x="196486" y="955563"/>
                  </a:cubicBezTo>
                  <a:cubicBezTo>
                    <a:pt x="156026" y="861156"/>
                    <a:pt x="58921" y="917800"/>
                    <a:pt x="34645" y="81799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1084278" y="2464559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1381164" y="233881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/>
            <p:cNvSpPr/>
            <p:nvPr/>
          </p:nvSpPr>
          <p:spPr>
            <a:xfrm>
              <a:off x="721495" y="2724223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1838563" y="2586790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>
              <a:off x="1335307" y="260474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/>
            <p:cNvSpPr/>
            <p:nvPr/>
          </p:nvSpPr>
          <p:spPr>
            <a:xfrm>
              <a:off x="1598514" y="2619310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>
              <a:off x="877884" y="3018741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>
              <a:off x="1345423" y="2925623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>
              <a:off x="1702838" y="2878444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>
              <a:off x="1063133" y="2778590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/>
            <p:cNvSpPr/>
            <p:nvPr/>
          </p:nvSpPr>
          <p:spPr>
            <a:xfrm>
              <a:off x="1404023" y="3151334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/>
            <p:cNvSpPr/>
            <p:nvPr/>
          </p:nvSpPr>
          <p:spPr>
            <a:xfrm>
              <a:off x="1906416" y="3077637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>
              <a:off x="1098664" y="3134878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>
              <a:off x="1709039" y="3286987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>
              <a:off x="1485547" y="3450899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>
              <a:off x="961570" y="3389824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1612440" y="2354432"/>
              <a:ext cx="45719" cy="45719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5867" y="1583476"/>
              <a:ext cx="2683105" cy="24977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215867" y="4287620"/>
                  <a:ext cx="2683105" cy="322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DoE: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67" y="4287620"/>
                  <a:ext cx="2683105" cy="32228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6981" b="-3584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2184599" y="2124799"/>
                  <a:ext cx="466090" cy="369332"/>
                </a:xfrm>
                <a:prstGeom prst="rect">
                  <a:avLst/>
                </a:prstGeom>
                <a:ln w="12700"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599" y="2124799"/>
                  <a:ext cx="46609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 w="1270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1350756" y="1619947"/>
                  <a:ext cx="460767" cy="369332"/>
                </a:xfrm>
                <a:prstGeom prst="rect">
                  <a:avLst/>
                </a:prstGeom>
                <a:ln w="12700"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756" y="1619947"/>
                  <a:ext cx="460767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 w="1270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291878" y="1905693"/>
                  <a:ext cx="478593" cy="369332"/>
                </a:xfrm>
                <a:prstGeom prst="rect">
                  <a:avLst/>
                </a:prstGeom>
                <a:ln w="12700"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I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78" y="1905693"/>
                  <a:ext cx="478593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 w="1270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/>
                <p:cNvSpPr/>
                <p:nvPr/>
              </p:nvSpPr>
              <p:spPr>
                <a:xfrm>
                  <a:off x="599376" y="3658327"/>
                  <a:ext cx="464486" cy="369332"/>
                </a:xfrm>
                <a:prstGeom prst="rect">
                  <a:avLst/>
                </a:prstGeom>
                <a:ln w="12700"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Rectangle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376" y="3658327"/>
                  <a:ext cx="464486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667"/>
                  </a:stretch>
                </a:blipFill>
                <a:ln w="1270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1857067" y="3550813"/>
                  <a:ext cx="466090" cy="369332"/>
                </a:xfrm>
                <a:prstGeom prst="rect">
                  <a:avLst/>
                </a:prstGeom>
                <a:ln w="12700"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067" y="3550813"/>
                  <a:ext cx="466090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 w="1270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2496310" y="2844697"/>
                  <a:ext cx="466090" cy="369332"/>
                </a:xfrm>
                <a:prstGeom prst="rect">
                  <a:avLst/>
                </a:prstGeom>
                <a:ln w="12700"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310" y="2844697"/>
                  <a:ext cx="466090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 w="12700">
                  <a:noFill/>
                </a:ln>
                <a:effectLst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10034742" y="1998766"/>
            <a:ext cx="1762683" cy="1981252"/>
            <a:chOff x="9663475" y="2010032"/>
            <a:chExt cx="1747315" cy="198125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ContrastingLeftFacing"/>
            <a:lightRig rig="threePt" dir="t"/>
          </a:scene3d>
        </p:grpSpPr>
        <p:grpSp>
          <p:nvGrpSpPr>
            <p:cNvPr id="124" name="Group 123"/>
            <p:cNvGrpSpPr/>
            <p:nvPr/>
          </p:nvGrpSpPr>
          <p:grpSpPr>
            <a:xfrm>
              <a:off x="9663475" y="2010032"/>
              <a:ext cx="1747315" cy="1540781"/>
              <a:chOff x="9663475" y="2010032"/>
              <a:chExt cx="1388077" cy="1213742"/>
            </a:xfrm>
          </p:grpSpPr>
          <p:sp>
            <p:nvSpPr>
              <p:cNvPr id="129" name="Hexagon 128"/>
              <p:cNvSpPr/>
              <p:nvPr/>
            </p:nvSpPr>
            <p:spPr>
              <a:xfrm>
                <a:off x="10639660" y="2185807"/>
                <a:ext cx="411892" cy="345989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Hexagon 129"/>
              <p:cNvSpPr/>
              <p:nvPr/>
            </p:nvSpPr>
            <p:spPr>
              <a:xfrm>
                <a:off x="10639660" y="2531796"/>
                <a:ext cx="411892" cy="345989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Hexagon 130"/>
                  <p:cNvSpPr/>
                  <p:nvPr/>
                </p:nvSpPr>
                <p:spPr>
                  <a:xfrm>
                    <a:off x="9663475" y="2010032"/>
                    <a:ext cx="411892" cy="345989"/>
                  </a:xfrm>
                  <a:prstGeom prst="hexagon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1" name="Hexagon 1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3475" y="2010032"/>
                    <a:ext cx="411892" cy="345989"/>
                  </a:xfrm>
                  <a:prstGeom prst="hexagon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2" name="Hexagon 131"/>
              <p:cNvSpPr/>
              <p:nvPr/>
            </p:nvSpPr>
            <p:spPr>
              <a:xfrm>
                <a:off x="9988870" y="2183026"/>
                <a:ext cx="411892" cy="345989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3" name="Hexagon 132"/>
              <p:cNvSpPr/>
              <p:nvPr/>
            </p:nvSpPr>
            <p:spPr>
              <a:xfrm>
                <a:off x="10314265" y="2010032"/>
                <a:ext cx="411892" cy="345989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Hexagon 133"/>
                  <p:cNvSpPr/>
                  <p:nvPr/>
                </p:nvSpPr>
                <p:spPr>
                  <a:xfrm>
                    <a:off x="9663475" y="2356020"/>
                    <a:ext cx="411892" cy="345989"/>
                  </a:xfrm>
                  <a:prstGeom prst="hexagon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34" name="Hexagon 1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3475" y="2356020"/>
                    <a:ext cx="411892" cy="345989"/>
                  </a:xfrm>
                  <a:prstGeom prst="hexagon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5" name="Hexagon 134"/>
              <p:cNvSpPr/>
              <p:nvPr/>
            </p:nvSpPr>
            <p:spPr>
              <a:xfrm>
                <a:off x="9988870" y="2529014"/>
                <a:ext cx="411892" cy="345989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6" name="Hexagon 135"/>
              <p:cNvSpPr/>
              <p:nvPr/>
            </p:nvSpPr>
            <p:spPr>
              <a:xfrm>
                <a:off x="10314265" y="2356020"/>
                <a:ext cx="411892" cy="345989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Hexagon 136"/>
              <p:cNvSpPr/>
              <p:nvPr/>
            </p:nvSpPr>
            <p:spPr>
              <a:xfrm>
                <a:off x="9663475" y="2702008"/>
                <a:ext cx="411892" cy="345989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8" name="Hexagon 137"/>
              <p:cNvSpPr/>
              <p:nvPr/>
            </p:nvSpPr>
            <p:spPr>
              <a:xfrm>
                <a:off x="9988870" y="2875003"/>
                <a:ext cx="411892" cy="345989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9" name="Hexagon 138"/>
              <p:cNvSpPr/>
              <p:nvPr/>
            </p:nvSpPr>
            <p:spPr>
              <a:xfrm>
                <a:off x="10314265" y="2702008"/>
                <a:ext cx="411892" cy="345989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0" name="Hexagon 139"/>
              <p:cNvSpPr/>
              <p:nvPr/>
            </p:nvSpPr>
            <p:spPr>
              <a:xfrm>
                <a:off x="10639660" y="2877785"/>
                <a:ext cx="411892" cy="345989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500" dirty="0"/>
              </a:p>
            </p:txBody>
          </p:sp>
        </p:grpSp>
        <p:sp>
          <p:nvSpPr>
            <p:cNvPr id="125" name="Hexagon 124"/>
            <p:cNvSpPr/>
            <p:nvPr/>
          </p:nvSpPr>
          <p:spPr>
            <a:xfrm>
              <a:off x="9663475" y="3324141"/>
              <a:ext cx="518491" cy="439215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6" name="Hexagon 125"/>
            <p:cNvSpPr/>
            <p:nvPr/>
          </p:nvSpPr>
          <p:spPr>
            <a:xfrm>
              <a:off x="10073083" y="3552069"/>
              <a:ext cx="518491" cy="439215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7" name="Hexagon 126"/>
            <p:cNvSpPr/>
            <p:nvPr/>
          </p:nvSpPr>
          <p:spPr>
            <a:xfrm>
              <a:off x="10482691" y="3324141"/>
              <a:ext cx="518491" cy="439215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Hexagon 127"/>
                <p:cNvSpPr/>
                <p:nvPr/>
              </p:nvSpPr>
              <p:spPr>
                <a:xfrm>
                  <a:off x="10892299" y="3547280"/>
                  <a:ext cx="518491" cy="439215"/>
                </a:xfrm>
                <a:prstGeom prst="hexagon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28" name="Hexagon 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2299" y="3547280"/>
                  <a:ext cx="518491" cy="439215"/>
                </a:xfrm>
                <a:prstGeom prst="hexagon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8017983" y="2702853"/>
            <a:ext cx="411896" cy="762271"/>
            <a:chOff x="7686392" y="2720271"/>
            <a:chExt cx="411896" cy="7622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/>
                <p:cNvSpPr/>
                <p:nvPr/>
              </p:nvSpPr>
              <p:spPr>
                <a:xfrm rot="5400000">
                  <a:off x="7680218" y="3064472"/>
                  <a:ext cx="424244" cy="41189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. . ..</m:t>
                        </m:r>
                      </m:oMath>
                    </m:oMathPara>
                  </a14:m>
                  <a:endParaRPr lang="en-IN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680218" y="3064472"/>
                  <a:ext cx="424244" cy="411896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/>
                <p:cNvSpPr/>
                <p:nvPr/>
              </p:nvSpPr>
              <p:spPr>
                <a:xfrm rot="5400000">
                  <a:off x="7680218" y="2726445"/>
                  <a:ext cx="424244" cy="41189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. . ..</m:t>
                        </m:r>
                      </m:oMath>
                    </m:oMathPara>
                  </a14:m>
                  <a:endParaRPr lang="en-IN" sz="15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Rectangle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680218" y="2726445"/>
                  <a:ext cx="424244" cy="411896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Arrow Connector 57"/>
          <p:cNvCxnSpPr>
            <a:stCxn id="6" idx="6"/>
          </p:cNvCxnSpPr>
          <p:nvPr/>
        </p:nvCxnSpPr>
        <p:spPr>
          <a:xfrm>
            <a:off x="8372211" y="1809123"/>
            <a:ext cx="2000984" cy="712277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7" idx="6"/>
          </p:cNvCxnSpPr>
          <p:nvPr/>
        </p:nvCxnSpPr>
        <p:spPr>
          <a:xfrm>
            <a:off x="8372210" y="2311628"/>
            <a:ext cx="1992732" cy="230730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8" idx="6"/>
          </p:cNvCxnSpPr>
          <p:nvPr/>
        </p:nvCxnSpPr>
        <p:spPr>
          <a:xfrm flipV="1">
            <a:off x="8372210" y="2512348"/>
            <a:ext cx="2000985" cy="1225257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9" idx="6"/>
          </p:cNvCxnSpPr>
          <p:nvPr/>
        </p:nvCxnSpPr>
        <p:spPr>
          <a:xfrm flipV="1">
            <a:off x="8372211" y="2524847"/>
            <a:ext cx="1992731" cy="1727623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" idx="6"/>
          </p:cNvCxnSpPr>
          <p:nvPr/>
        </p:nvCxnSpPr>
        <p:spPr>
          <a:xfrm>
            <a:off x="8372211" y="1809123"/>
            <a:ext cx="2036065" cy="1103993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7" idx="6"/>
          </p:cNvCxnSpPr>
          <p:nvPr/>
        </p:nvCxnSpPr>
        <p:spPr>
          <a:xfrm>
            <a:off x="8372210" y="2311628"/>
            <a:ext cx="2036066" cy="601488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" idx="6"/>
          </p:cNvCxnSpPr>
          <p:nvPr/>
        </p:nvCxnSpPr>
        <p:spPr>
          <a:xfrm flipV="1">
            <a:off x="8372210" y="2906745"/>
            <a:ext cx="2036066" cy="830860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6"/>
          </p:cNvCxnSpPr>
          <p:nvPr/>
        </p:nvCxnSpPr>
        <p:spPr>
          <a:xfrm flipV="1">
            <a:off x="8372211" y="2913116"/>
            <a:ext cx="2036065" cy="1339354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9" idx="6"/>
          </p:cNvCxnSpPr>
          <p:nvPr/>
        </p:nvCxnSpPr>
        <p:spPr>
          <a:xfrm flipV="1">
            <a:off x="8372211" y="3372406"/>
            <a:ext cx="1954295" cy="880064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" idx="6"/>
          </p:cNvCxnSpPr>
          <p:nvPr/>
        </p:nvCxnSpPr>
        <p:spPr>
          <a:xfrm flipV="1">
            <a:off x="8372210" y="3379856"/>
            <a:ext cx="1954296" cy="357749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7" idx="6"/>
          </p:cNvCxnSpPr>
          <p:nvPr/>
        </p:nvCxnSpPr>
        <p:spPr>
          <a:xfrm>
            <a:off x="8372210" y="2311628"/>
            <a:ext cx="1954296" cy="1077262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" idx="6"/>
          </p:cNvCxnSpPr>
          <p:nvPr/>
        </p:nvCxnSpPr>
        <p:spPr>
          <a:xfrm>
            <a:off x="8372211" y="1809123"/>
            <a:ext cx="1954295" cy="1556442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9" idx="6"/>
          </p:cNvCxnSpPr>
          <p:nvPr/>
        </p:nvCxnSpPr>
        <p:spPr>
          <a:xfrm flipV="1">
            <a:off x="8372211" y="3745651"/>
            <a:ext cx="2308521" cy="506819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8" idx="6"/>
          </p:cNvCxnSpPr>
          <p:nvPr/>
        </p:nvCxnSpPr>
        <p:spPr>
          <a:xfrm>
            <a:off x="8372210" y="3737605"/>
            <a:ext cx="2308522" cy="15497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6"/>
          </p:cNvCxnSpPr>
          <p:nvPr/>
        </p:nvCxnSpPr>
        <p:spPr>
          <a:xfrm>
            <a:off x="8372210" y="2311628"/>
            <a:ext cx="2308522" cy="1450507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" idx="6"/>
          </p:cNvCxnSpPr>
          <p:nvPr/>
        </p:nvCxnSpPr>
        <p:spPr>
          <a:xfrm>
            <a:off x="8372211" y="1809123"/>
            <a:ext cx="2308521" cy="1929687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9" idx="6"/>
          </p:cNvCxnSpPr>
          <p:nvPr/>
        </p:nvCxnSpPr>
        <p:spPr>
          <a:xfrm flipV="1">
            <a:off x="8372211" y="3640910"/>
            <a:ext cx="2707321" cy="611560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8" idx="6"/>
          </p:cNvCxnSpPr>
          <p:nvPr/>
        </p:nvCxnSpPr>
        <p:spPr>
          <a:xfrm flipV="1">
            <a:off x="8372210" y="3648360"/>
            <a:ext cx="2707322" cy="89245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" idx="6"/>
          </p:cNvCxnSpPr>
          <p:nvPr/>
        </p:nvCxnSpPr>
        <p:spPr>
          <a:xfrm>
            <a:off x="8372210" y="2311628"/>
            <a:ext cx="2707322" cy="1345765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6"/>
          </p:cNvCxnSpPr>
          <p:nvPr/>
        </p:nvCxnSpPr>
        <p:spPr>
          <a:xfrm>
            <a:off x="8372211" y="1809123"/>
            <a:ext cx="2707321" cy="1824945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" idx="6"/>
          </p:cNvCxnSpPr>
          <p:nvPr/>
        </p:nvCxnSpPr>
        <p:spPr>
          <a:xfrm>
            <a:off x="8372211" y="1809123"/>
            <a:ext cx="2383279" cy="1027449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" idx="6"/>
          </p:cNvCxnSpPr>
          <p:nvPr/>
        </p:nvCxnSpPr>
        <p:spPr>
          <a:xfrm>
            <a:off x="8372210" y="2311628"/>
            <a:ext cx="2383280" cy="552650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8" idx="6"/>
          </p:cNvCxnSpPr>
          <p:nvPr/>
        </p:nvCxnSpPr>
        <p:spPr>
          <a:xfrm flipV="1">
            <a:off x="8372210" y="2871077"/>
            <a:ext cx="2383280" cy="866528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9" idx="6"/>
          </p:cNvCxnSpPr>
          <p:nvPr/>
        </p:nvCxnSpPr>
        <p:spPr>
          <a:xfrm flipV="1">
            <a:off x="8372211" y="2893592"/>
            <a:ext cx="2383279" cy="1358878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" idx="6"/>
          </p:cNvCxnSpPr>
          <p:nvPr/>
        </p:nvCxnSpPr>
        <p:spPr>
          <a:xfrm>
            <a:off x="8372211" y="1809123"/>
            <a:ext cx="2414194" cy="564316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" idx="6"/>
          </p:cNvCxnSpPr>
          <p:nvPr/>
        </p:nvCxnSpPr>
        <p:spPr>
          <a:xfrm>
            <a:off x="8372210" y="2311628"/>
            <a:ext cx="2414195" cy="89517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6"/>
          </p:cNvCxnSpPr>
          <p:nvPr/>
        </p:nvCxnSpPr>
        <p:spPr>
          <a:xfrm flipV="1">
            <a:off x="8372210" y="2407944"/>
            <a:ext cx="2414195" cy="1329661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6"/>
          </p:cNvCxnSpPr>
          <p:nvPr/>
        </p:nvCxnSpPr>
        <p:spPr>
          <a:xfrm flipV="1">
            <a:off x="8372211" y="2430459"/>
            <a:ext cx="2414194" cy="1822011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9" idx="6"/>
          </p:cNvCxnSpPr>
          <p:nvPr/>
        </p:nvCxnSpPr>
        <p:spPr>
          <a:xfrm flipV="1">
            <a:off x="8372211" y="3832430"/>
            <a:ext cx="3000393" cy="420040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8" idx="6"/>
          </p:cNvCxnSpPr>
          <p:nvPr/>
        </p:nvCxnSpPr>
        <p:spPr>
          <a:xfrm>
            <a:off x="8372210" y="3737605"/>
            <a:ext cx="3000394" cy="102276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" idx="6"/>
          </p:cNvCxnSpPr>
          <p:nvPr/>
        </p:nvCxnSpPr>
        <p:spPr>
          <a:xfrm>
            <a:off x="8372210" y="2311628"/>
            <a:ext cx="3000394" cy="1537285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" idx="6"/>
          </p:cNvCxnSpPr>
          <p:nvPr/>
        </p:nvCxnSpPr>
        <p:spPr>
          <a:xfrm>
            <a:off x="8372211" y="1809123"/>
            <a:ext cx="3000393" cy="2016465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9" idx="6"/>
          </p:cNvCxnSpPr>
          <p:nvPr/>
        </p:nvCxnSpPr>
        <p:spPr>
          <a:xfrm flipV="1">
            <a:off x="8372211" y="3276903"/>
            <a:ext cx="2405941" cy="975567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" idx="6"/>
          </p:cNvCxnSpPr>
          <p:nvPr/>
        </p:nvCxnSpPr>
        <p:spPr>
          <a:xfrm flipV="1">
            <a:off x="8372210" y="3284354"/>
            <a:ext cx="2405942" cy="453251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" idx="6"/>
          </p:cNvCxnSpPr>
          <p:nvPr/>
        </p:nvCxnSpPr>
        <p:spPr>
          <a:xfrm>
            <a:off x="8372210" y="2311628"/>
            <a:ext cx="2405942" cy="981759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" idx="6"/>
          </p:cNvCxnSpPr>
          <p:nvPr/>
        </p:nvCxnSpPr>
        <p:spPr>
          <a:xfrm>
            <a:off x="8372211" y="1809123"/>
            <a:ext cx="2405941" cy="1460939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" idx="6"/>
          </p:cNvCxnSpPr>
          <p:nvPr/>
        </p:nvCxnSpPr>
        <p:spPr>
          <a:xfrm>
            <a:off x="8372211" y="1809123"/>
            <a:ext cx="2707293" cy="493472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" idx="6"/>
          </p:cNvCxnSpPr>
          <p:nvPr/>
        </p:nvCxnSpPr>
        <p:spPr>
          <a:xfrm flipV="1">
            <a:off x="8372210" y="2276727"/>
            <a:ext cx="2732774" cy="34901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" idx="6"/>
          </p:cNvCxnSpPr>
          <p:nvPr/>
        </p:nvCxnSpPr>
        <p:spPr>
          <a:xfrm flipV="1">
            <a:off x="8372210" y="2283527"/>
            <a:ext cx="2732774" cy="1454078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" idx="6"/>
          </p:cNvCxnSpPr>
          <p:nvPr/>
        </p:nvCxnSpPr>
        <p:spPr>
          <a:xfrm flipV="1">
            <a:off x="8372211" y="2306042"/>
            <a:ext cx="2732773" cy="1946428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" idx="6"/>
          </p:cNvCxnSpPr>
          <p:nvPr/>
        </p:nvCxnSpPr>
        <p:spPr>
          <a:xfrm>
            <a:off x="8372211" y="1809123"/>
            <a:ext cx="2707293" cy="877551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" idx="6"/>
          </p:cNvCxnSpPr>
          <p:nvPr/>
        </p:nvCxnSpPr>
        <p:spPr>
          <a:xfrm>
            <a:off x="8372210" y="2311628"/>
            <a:ext cx="2707294" cy="402752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8" idx="6"/>
          </p:cNvCxnSpPr>
          <p:nvPr/>
        </p:nvCxnSpPr>
        <p:spPr>
          <a:xfrm flipV="1">
            <a:off x="8372210" y="2721180"/>
            <a:ext cx="2707294" cy="1016425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" idx="6"/>
          </p:cNvCxnSpPr>
          <p:nvPr/>
        </p:nvCxnSpPr>
        <p:spPr>
          <a:xfrm flipV="1">
            <a:off x="8372211" y="2743695"/>
            <a:ext cx="2707293" cy="1508775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" idx="6"/>
          </p:cNvCxnSpPr>
          <p:nvPr/>
        </p:nvCxnSpPr>
        <p:spPr>
          <a:xfrm>
            <a:off x="8372211" y="1809123"/>
            <a:ext cx="2638222" cy="1319804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7" idx="6"/>
          </p:cNvCxnSpPr>
          <p:nvPr/>
        </p:nvCxnSpPr>
        <p:spPr>
          <a:xfrm>
            <a:off x="8372210" y="2311628"/>
            <a:ext cx="2638223" cy="845005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" idx="6"/>
          </p:cNvCxnSpPr>
          <p:nvPr/>
        </p:nvCxnSpPr>
        <p:spPr>
          <a:xfrm flipV="1">
            <a:off x="8372210" y="3163433"/>
            <a:ext cx="2638223" cy="574172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" idx="6"/>
          </p:cNvCxnSpPr>
          <p:nvPr/>
        </p:nvCxnSpPr>
        <p:spPr>
          <a:xfrm flipV="1">
            <a:off x="8372211" y="3185948"/>
            <a:ext cx="2638222" cy="1066522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" idx="6"/>
          </p:cNvCxnSpPr>
          <p:nvPr/>
        </p:nvCxnSpPr>
        <p:spPr>
          <a:xfrm flipV="1">
            <a:off x="8372211" y="3466520"/>
            <a:ext cx="3020231" cy="785950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" idx="6"/>
          </p:cNvCxnSpPr>
          <p:nvPr/>
        </p:nvCxnSpPr>
        <p:spPr>
          <a:xfrm flipV="1">
            <a:off x="8372210" y="3473971"/>
            <a:ext cx="3020232" cy="263634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7" idx="6"/>
          </p:cNvCxnSpPr>
          <p:nvPr/>
        </p:nvCxnSpPr>
        <p:spPr>
          <a:xfrm>
            <a:off x="8372210" y="2311628"/>
            <a:ext cx="3020232" cy="1171375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6" idx="6"/>
          </p:cNvCxnSpPr>
          <p:nvPr/>
        </p:nvCxnSpPr>
        <p:spPr>
          <a:xfrm>
            <a:off x="8372211" y="1809123"/>
            <a:ext cx="3020231" cy="1650555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" idx="6"/>
          </p:cNvCxnSpPr>
          <p:nvPr/>
        </p:nvCxnSpPr>
        <p:spPr>
          <a:xfrm flipV="1">
            <a:off x="8372211" y="3021548"/>
            <a:ext cx="3010310" cy="1230922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" idx="6"/>
          </p:cNvCxnSpPr>
          <p:nvPr/>
        </p:nvCxnSpPr>
        <p:spPr>
          <a:xfrm flipV="1">
            <a:off x="8372210" y="3028999"/>
            <a:ext cx="3010311" cy="708606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" idx="6"/>
          </p:cNvCxnSpPr>
          <p:nvPr/>
        </p:nvCxnSpPr>
        <p:spPr>
          <a:xfrm>
            <a:off x="8372210" y="2311628"/>
            <a:ext cx="3010311" cy="726403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6" idx="6"/>
          </p:cNvCxnSpPr>
          <p:nvPr/>
        </p:nvCxnSpPr>
        <p:spPr>
          <a:xfrm>
            <a:off x="8372211" y="1809123"/>
            <a:ext cx="3010310" cy="1205583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" idx="6"/>
          </p:cNvCxnSpPr>
          <p:nvPr/>
        </p:nvCxnSpPr>
        <p:spPr>
          <a:xfrm flipV="1">
            <a:off x="8372211" y="2557736"/>
            <a:ext cx="3044845" cy="1694734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8" idx="6"/>
          </p:cNvCxnSpPr>
          <p:nvPr/>
        </p:nvCxnSpPr>
        <p:spPr>
          <a:xfrm flipV="1">
            <a:off x="8372210" y="2565187"/>
            <a:ext cx="3044846" cy="1172418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7" idx="6"/>
          </p:cNvCxnSpPr>
          <p:nvPr/>
        </p:nvCxnSpPr>
        <p:spPr>
          <a:xfrm>
            <a:off x="8372210" y="2311628"/>
            <a:ext cx="3044846" cy="262591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6" idx="6"/>
          </p:cNvCxnSpPr>
          <p:nvPr/>
        </p:nvCxnSpPr>
        <p:spPr>
          <a:xfrm>
            <a:off x="8372211" y="1809123"/>
            <a:ext cx="3044845" cy="741771"/>
          </a:xfrm>
          <a:prstGeom prst="straightConnector1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" idx="6"/>
            <a:endCxn id="131" idx="5"/>
          </p:cNvCxnSpPr>
          <p:nvPr/>
        </p:nvCxnSpPr>
        <p:spPr>
          <a:xfrm flipV="1">
            <a:off x="8372210" y="1998766"/>
            <a:ext cx="2075779" cy="1738839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6"/>
            <a:endCxn id="131" idx="5"/>
          </p:cNvCxnSpPr>
          <p:nvPr/>
        </p:nvCxnSpPr>
        <p:spPr>
          <a:xfrm flipV="1">
            <a:off x="8372211" y="1998766"/>
            <a:ext cx="2075778" cy="225370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6" idx="6"/>
            <a:endCxn id="131" idx="5"/>
          </p:cNvCxnSpPr>
          <p:nvPr/>
        </p:nvCxnSpPr>
        <p:spPr>
          <a:xfrm>
            <a:off x="8372211" y="1809123"/>
            <a:ext cx="2075778" cy="189643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7" idx="6"/>
            <a:endCxn id="131" idx="5"/>
          </p:cNvCxnSpPr>
          <p:nvPr/>
        </p:nvCxnSpPr>
        <p:spPr>
          <a:xfrm flipV="1">
            <a:off x="8372210" y="1998766"/>
            <a:ext cx="2075779" cy="312862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Footer Placeholder 14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9" name="Slide Number Placeholder 1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/>
              <a:t>5</a:t>
            </a:fld>
            <a:endParaRPr lang="en-IN"/>
          </a:p>
        </p:txBody>
      </p:sp>
      <p:sp>
        <p:nvSpPr>
          <p:cNvPr id="144" name="Rectangle 143"/>
          <p:cNvSpPr/>
          <p:nvPr/>
        </p:nvSpPr>
        <p:spPr>
          <a:xfrm>
            <a:off x="4157776" y="5239835"/>
            <a:ext cx="4457973" cy="23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Working principle of Self-Organizing Maps (SOM)</a:t>
            </a:r>
            <a:endParaRPr lang="en-IN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6747" y="5956814"/>
            <a:ext cx="113197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Kohonen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Teuvo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"The self-organizing map." 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78.9 (1990): </a:t>
            </a:r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1464-1480.</a:t>
            </a:r>
          </a:p>
        </p:txBody>
      </p:sp>
    </p:spTree>
    <p:extLst>
      <p:ext uri="{BB962C8B-B14F-4D97-AF65-F5344CB8AC3E}">
        <p14:creationId xmlns:p14="http://schemas.microsoft.com/office/powerpoint/2010/main" val="15732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5" grpId="0"/>
      <p:bldP spid="46" grpId="0"/>
      <p:bldP spid="47" grpId="0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911430" y="3615963"/>
            <a:ext cx="7263768" cy="2226673"/>
            <a:chOff x="4897961" y="3676590"/>
            <a:chExt cx="7263768" cy="2226673"/>
          </a:xfrm>
        </p:grpSpPr>
        <p:grpSp>
          <p:nvGrpSpPr>
            <p:cNvPr id="32" name="Group 31"/>
            <p:cNvGrpSpPr/>
            <p:nvPr/>
          </p:nvGrpSpPr>
          <p:grpSpPr>
            <a:xfrm>
              <a:off x="4897961" y="3676590"/>
              <a:ext cx="7060886" cy="2226673"/>
              <a:chOff x="5022257" y="950424"/>
              <a:chExt cx="7060886" cy="2226673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5022257" y="950424"/>
                <a:ext cx="2274634" cy="2226673"/>
                <a:chOff x="5876589" y="1169670"/>
                <a:chExt cx="2060575" cy="1947183"/>
              </a:xfrm>
            </p:grpSpPr>
            <p:pic>
              <p:nvPicPr>
                <p:cNvPr id="7" name="Picture 4" descr="C:\Users\DY\Desktop\Fig\Figure iSOM\iSOMa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76589" y="1354335"/>
                  <a:ext cx="2060575" cy="17625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6476028" y="1169670"/>
                      <a:ext cx="460767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91438" tIns="45719" rIns="91438" bIns="45719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76028" y="1169670"/>
                      <a:ext cx="460767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6" name="Group 25"/>
              <p:cNvGrpSpPr/>
              <p:nvPr/>
            </p:nvGrpSpPr>
            <p:grpSpPr>
              <a:xfrm>
                <a:off x="7417558" y="950424"/>
                <a:ext cx="2268354" cy="2226673"/>
                <a:chOff x="9614747" y="1169670"/>
                <a:chExt cx="2052626" cy="1947183"/>
              </a:xfrm>
            </p:grpSpPr>
            <p:pic>
              <p:nvPicPr>
                <p:cNvPr id="8" name="Picture 5" descr="C:\Users\DY\Desktop\Fig\Figure iSOM\iSOMb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14747" y="1354335"/>
                  <a:ext cx="2052626" cy="17625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10148144" y="1169670"/>
                      <a:ext cx="466090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91438" tIns="45719" rIns="91438" bIns="45719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48144" y="1169670"/>
                      <a:ext cx="466090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Group 26"/>
              <p:cNvGrpSpPr/>
              <p:nvPr/>
            </p:nvGrpSpPr>
            <p:grpSpPr>
              <a:xfrm>
                <a:off x="9806579" y="950424"/>
                <a:ext cx="2276564" cy="2226673"/>
                <a:chOff x="7748452" y="3522635"/>
                <a:chExt cx="2057400" cy="1912068"/>
              </a:xfrm>
            </p:grpSpPr>
            <p:pic>
              <p:nvPicPr>
                <p:cNvPr id="6" name="Picture 3" descr="C:\Users\DY\Desktop\Fig\Figure iSOM\iSOMc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48452" y="3736377"/>
                  <a:ext cx="2057400" cy="1698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8302836" y="3522635"/>
                      <a:ext cx="474315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91438" tIns="45719" rIns="91438" bIns="45719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02836" y="3522635"/>
                      <a:ext cx="474315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2" name="TextBox 21"/>
            <p:cNvSpPr txBox="1"/>
            <p:nvPr/>
          </p:nvSpPr>
          <p:spPr>
            <a:xfrm>
              <a:off x="11755965" y="4273053"/>
              <a:ext cx="4057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I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715597" y="4844450"/>
              <a:ext cx="4057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  <a:endParaRPr lang="en-I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724740" y="5409227"/>
              <a:ext cx="4057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IN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1" y="1600139"/>
            <a:ext cx="4783029" cy="4575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Self-Organizing Maps (SOM)	2/2</a:t>
            </a:r>
            <a:endParaRPr lang="en-IN" dirty="0"/>
          </a:p>
        </p:txBody>
      </p:sp>
      <p:grpSp>
        <p:nvGrpSpPr>
          <p:cNvPr id="24" name="Group 23"/>
          <p:cNvGrpSpPr/>
          <p:nvPr/>
        </p:nvGrpSpPr>
        <p:grpSpPr>
          <a:xfrm>
            <a:off x="8209273" y="850448"/>
            <a:ext cx="3534938" cy="2788659"/>
            <a:chOff x="1620174" y="1881298"/>
            <a:chExt cx="3844456" cy="3059464"/>
          </a:xfrm>
        </p:grpSpPr>
        <p:pic>
          <p:nvPicPr>
            <p:cNvPr id="5" name="Picture 2" descr="C:\Users\DY\Desktop\Fig\Figure iSOM\Surf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697" y="1881298"/>
              <a:ext cx="3671933" cy="2914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704163" y="4571430"/>
                  <a:ext cx="46076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38" tIns="45719" rIns="91438" bIns="45719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4163" y="4571430"/>
                  <a:ext cx="460767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434660" y="4571430"/>
                  <a:ext cx="46609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38" tIns="45719" rIns="91438" bIns="45719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4660" y="4571430"/>
                  <a:ext cx="46609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620174" y="3162769"/>
                  <a:ext cx="37138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91438" tIns="45719" rIns="91438" bIns="45719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174" y="3162769"/>
                  <a:ext cx="371384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/>
          <p:cNvCxnSpPr/>
          <p:nvPr/>
        </p:nvCxnSpPr>
        <p:spPr>
          <a:xfrm flipV="1">
            <a:off x="10294718" y="3032516"/>
            <a:ext cx="1467908" cy="552657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648344" y="3015549"/>
            <a:ext cx="1415625" cy="567663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97961" y="4991193"/>
            <a:ext cx="1795662" cy="9905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149534" y="4098934"/>
            <a:ext cx="1" cy="1804329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0081004" y="1001932"/>
            <a:ext cx="429437" cy="4267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11286160" y="1547774"/>
            <a:ext cx="429437" cy="4267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10025756" y="2026680"/>
            <a:ext cx="327002" cy="3517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/>
          <p:cNvSpPr/>
          <p:nvPr/>
        </p:nvSpPr>
        <p:spPr>
          <a:xfrm>
            <a:off x="8776554" y="1500025"/>
            <a:ext cx="429436" cy="4275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/>
          <p:cNvSpPr/>
          <p:nvPr/>
        </p:nvSpPr>
        <p:spPr>
          <a:xfrm>
            <a:off x="9643704" y="4046064"/>
            <a:ext cx="429437" cy="4267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11018537" y="5382413"/>
            <a:ext cx="429437" cy="4267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9654353" y="5394838"/>
            <a:ext cx="429437" cy="4267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/>
          <p:cNvSpPr/>
          <p:nvPr/>
        </p:nvSpPr>
        <p:spPr>
          <a:xfrm>
            <a:off x="11028672" y="4046064"/>
            <a:ext cx="429437" cy="4267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Footer Placeholder 4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/>
              <a:t>6</a:t>
            </a:fld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5107733" y="5901746"/>
            <a:ext cx="6783856" cy="23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Input variables and response representation through Self-Organizing Maps (SOM)</a:t>
            </a:r>
            <a:endParaRPr lang="en-IN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0352758" y="4688511"/>
            <a:ext cx="539658" cy="51382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/>
          <p:cNvSpPr/>
          <p:nvPr/>
        </p:nvSpPr>
        <p:spPr>
          <a:xfrm>
            <a:off x="10081004" y="2496528"/>
            <a:ext cx="388754" cy="38229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5632393" y="796663"/>
            <a:ext cx="2197291" cy="2140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5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>
              <a:lnSpc>
                <a:spcPct val="150000"/>
              </a:lnSpc>
            </a:pPr>
            <a:r>
              <a:rPr lang="en-US" sz="15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BMU calculation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update</a:t>
            </a:r>
          </a:p>
        </p:txBody>
      </p:sp>
      <p:sp>
        <p:nvSpPr>
          <p:cNvPr id="3" name="Rectangle 2"/>
          <p:cNvSpPr/>
          <p:nvPr/>
        </p:nvSpPr>
        <p:spPr>
          <a:xfrm>
            <a:off x="250180" y="6058732"/>
            <a:ext cx="116556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Thole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Sidhant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Pravinkumar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Palaniappan Ramu. "Design space exploration and optimization using self-organizing maps." 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and Multidisciplinary Optimization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62.3 (2020): 1071-1088.</a:t>
            </a: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603508" y="808236"/>
                <a:ext cx="1832813" cy="6315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38" tIns="45719" rIns="91438" bIns="4571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/>
                        </a:rPr>
                        <m:t>𝑦</m:t>
                      </m:r>
                      <m:r>
                        <a:rPr lang="en-US" sz="15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15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5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5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500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5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1500" i="1">
                              <a:latin typeface="Cambria Math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08" y="808236"/>
                <a:ext cx="1832813" cy="63155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927688" y="5442411"/>
                <a:ext cx="508633" cy="4223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38" tIns="45719" rIns="91438" bIns="4571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88" y="5442411"/>
                <a:ext cx="508633" cy="42234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270507" y="5415897"/>
                <a:ext cx="515075" cy="4223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91438" tIns="45719" rIns="91438" bIns="4571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507" y="5415897"/>
                <a:ext cx="515075" cy="42234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3533" y="3495399"/>
                <a:ext cx="524841" cy="430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38" tIns="45719" rIns="91438" bIns="45719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3" y="3495399"/>
                <a:ext cx="524841" cy="43010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4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 1/2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98777" y="3986599"/>
                <a:ext cx="10640901" cy="2426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b="1" dirty="0" smtClean="0"/>
                  <a:t>STEP 1: </a:t>
                </a:r>
                <a:r>
                  <a:rPr lang="en-US" sz="1600" dirty="0" smtClean="0"/>
                  <a:t>Obtain SOM component planes using the data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 smtClean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b="1" dirty="0" smtClean="0"/>
                  <a:t>STEP 2: </a:t>
                </a:r>
                <a:r>
                  <a:rPr lang="en-US" sz="1600" dirty="0" smtClean="0"/>
                  <a:t>Represent the input and response in a 2-</a:t>
                </a:r>
                <a:r>
                  <a:rPr lang="en-US" sz="1600" i="1" dirty="0" smtClean="0"/>
                  <a:t>d</a:t>
                </a:r>
                <a:r>
                  <a:rPr lang="en-US" sz="1600" dirty="0" smtClean="0"/>
                  <a:t> latent space,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)∈[−1, 1]</m:t>
                    </m:r>
                  </m:oMath>
                </a14:m>
                <a:endParaRPr lang="en-US" sz="1600" dirty="0" smtClean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b="1" dirty="0" smtClean="0"/>
                  <a:t>STEP 3: </a:t>
                </a:r>
                <a:r>
                  <a:rPr lang="en-US" sz="1600" dirty="0" smtClean="0"/>
                  <a:t>Stack the data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…,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 smtClean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b="1" dirty="0" smtClean="0"/>
                  <a:t>STEP 4: </a:t>
                </a:r>
                <a:r>
                  <a:rPr lang="en-US" sz="1600" dirty="0" smtClean="0"/>
                  <a:t>Build meta-models for input variables in latent space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160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/>
                          </a:rPr>
                          <m:t>𝑠</m:t>
                        </m:r>
                        <m:r>
                          <a:rPr lang="en-US" sz="1600" i="1" smtClean="0">
                            <a:latin typeface="Cambria Math"/>
                          </a:rPr>
                          <m:t>,</m:t>
                        </m:r>
                        <m:r>
                          <a:rPr lang="en-US" sz="160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60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/>
                          </a:rPr>
                          <m:t>𝑠</m:t>
                        </m:r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60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160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/>
                          </a:rPr>
                          <m:t>𝑠</m:t>
                        </m:r>
                        <m:r>
                          <a:rPr lang="en-US" sz="1600" i="1" smtClean="0">
                            <a:latin typeface="Cambria Math"/>
                          </a:rPr>
                          <m:t>,</m:t>
                        </m:r>
                        <m:r>
                          <a:rPr lang="en-US" sz="160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600" smtClean="0">
                        <a:latin typeface="Cambria Math"/>
                      </a:rPr>
                      <m:t> </m:t>
                    </m:r>
                  </m:oMath>
                </a14:m>
                <a:endParaRPr lang="en-US" sz="1600" dirty="0" smtClean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b="1" dirty="0" smtClean="0"/>
                  <a:t>STEP 5: </a:t>
                </a:r>
                <a:r>
                  <a:rPr lang="en-US" sz="1600" dirty="0"/>
                  <a:t>Build </a:t>
                </a:r>
                <a:r>
                  <a:rPr lang="en-US" sz="1600" dirty="0" smtClean="0"/>
                  <a:t>meta-model </a:t>
                </a:r>
                <a:r>
                  <a:rPr lang="en-US" sz="1600" dirty="0"/>
                  <a:t>for</a:t>
                </a:r>
                <a:r>
                  <a:rPr lang="en-US" sz="1600" dirty="0" smtClean="0"/>
                  <a:t> response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60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1600" i="1" smtClean="0">
                            <a:latin typeface="Cambria Math"/>
                          </a:rPr>
                          <m:t>𝑛</m:t>
                        </m:r>
                        <m:r>
                          <a:rPr lang="en-US" sz="1600" i="1" smtClean="0">
                            <a:latin typeface="Cambria Math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/>
                          </a:rPr>
                          <m:t>𝑠</m:t>
                        </m:r>
                        <m:r>
                          <a:rPr lang="en-US" sz="1600" i="1" smtClean="0">
                            <a:latin typeface="Cambria Math"/>
                          </a:rPr>
                          <m:t>,</m:t>
                        </m:r>
                        <m:r>
                          <a:rPr lang="en-US" sz="160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sz="1600" dirty="0"/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77" y="3986599"/>
                <a:ext cx="10640901" cy="2426899"/>
              </a:xfrm>
              <a:prstGeom prst="rect">
                <a:avLst/>
              </a:prstGeom>
              <a:blipFill rotWithShape="0"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598777" y="1272788"/>
            <a:ext cx="10954797" cy="2379668"/>
            <a:chOff x="349664" y="944855"/>
            <a:chExt cx="7764310" cy="156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9664" y="954568"/>
              <a:ext cx="7764310" cy="1560191"/>
              <a:chOff x="-515795" y="1045653"/>
              <a:chExt cx="9324669" cy="1871353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-329415" y="1091394"/>
                <a:ext cx="1962470" cy="1633561"/>
                <a:chOff x="1016960" y="708469"/>
                <a:chExt cx="1962470" cy="1633561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6960" y="819425"/>
                  <a:ext cx="1962470" cy="152260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1607883" y="708469"/>
                      <a:ext cx="306514" cy="2922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" name="TextBox 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7883" y="708469"/>
                      <a:ext cx="306514" cy="29224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r="-16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2" name="Straight Arrow Connector 21"/>
              <p:cNvCxnSpPr/>
              <p:nvPr/>
            </p:nvCxnSpPr>
            <p:spPr>
              <a:xfrm flipV="1">
                <a:off x="-399738" y="2785742"/>
                <a:ext cx="161853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-399738" y="1291674"/>
                <a:ext cx="0" cy="14940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-515795" y="1045653"/>
                    <a:ext cx="230367" cy="255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15795" y="1045653"/>
                    <a:ext cx="230367" cy="25571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196088" y="2661289"/>
                    <a:ext cx="272457" cy="2557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6088" y="2661289"/>
                    <a:ext cx="272457" cy="25571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6" name="Group 25"/>
              <p:cNvGrpSpPr/>
              <p:nvPr/>
            </p:nvGrpSpPr>
            <p:grpSpPr>
              <a:xfrm>
                <a:off x="1778269" y="1107885"/>
                <a:ext cx="1958075" cy="1615048"/>
                <a:chOff x="3124224" y="1124814"/>
                <a:chExt cx="1958075" cy="1615048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24224" y="1225887"/>
                  <a:ext cx="1958075" cy="151397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3707235" y="1124814"/>
                      <a:ext cx="306514" cy="2922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07235" y="1124814"/>
                      <a:ext cx="306514" cy="29224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r="-16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Group 26"/>
              <p:cNvGrpSpPr/>
              <p:nvPr/>
            </p:nvGrpSpPr>
            <p:grpSpPr>
              <a:xfrm>
                <a:off x="4577808" y="1104471"/>
                <a:ext cx="1965105" cy="1628990"/>
                <a:chOff x="4577808" y="1104471"/>
                <a:chExt cx="1965105" cy="1628990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77808" y="1219253"/>
                  <a:ext cx="1965105" cy="151420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5146262" y="1104471"/>
                      <a:ext cx="306514" cy="2922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46262" y="1104471"/>
                      <a:ext cx="306514" cy="29224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r="-33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" name="Group 27"/>
              <p:cNvGrpSpPr/>
              <p:nvPr/>
            </p:nvGrpSpPr>
            <p:grpSpPr>
              <a:xfrm>
                <a:off x="6915640" y="1071799"/>
                <a:ext cx="1893234" cy="1659967"/>
                <a:chOff x="6915640" y="1071799"/>
                <a:chExt cx="1893234" cy="1659967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15640" y="1251844"/>
                  <a:ext cx="1893234" cy="147992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7505288" y="1071799"/>
                      <a:ext cx="356968" cy="2922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0" name="TextBox 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05288" y="1071799"/>
                      <a:ext cx="356968" cy="292248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9" name="Straight Arrow Connector 8"/>
            <p:cNvCxnSpPr/>
            <p:nvPr/>
          </p:nvCxnSpPr>
          <p:spPr>
            <a:xfrm flipV="1">
              <a:off x="2237885" y="2405323"/>
              <a:ext cx="134769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237885" y="1159681"/>
              <a:ext cx="0" cy="12456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145207" y="946443"/>
                  <a:ext cx="191818" cy="213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5207" y="946443"/>
                  <a:ext cx="191818" cy="21319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534364" y="2296879"/>
                  <a:ext cx="226865" cy="2131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364" y="2296879"/>
                  <a:ext cx="226865" cy="21319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 flipV="1">
              <a:off x="4557011" y="2404890"/>
              <a:ext cx="134769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4557011" y="1159248"/>
              <a:ext cx="0" cy="12456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61101" y="944855"/>
                  <a:ext cx="191818" cy="213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101" y="944855"/>
                  <a:ext cx="191818" cy="21319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863362" y="2301564"/>
                  <a:ext cx="226865" cy="2131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3362" y="2301564"/>
                  <a:ext cx="226865" cy="21319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/>
            <p:nvPr/>
          </p:nvCxnSpPr>
          <p:spPr>
            <a:xfrm flipV="1">
              <a:off x="6497763" y="2403479"/>
              <a:ext cx="134769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6497763" y="1157837"/>
              <a:ext cx="0" cy="12456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01853" y="944855"/>
                  <a:ext cx="191818" cy="213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853" y="944855"/>
                  <a:ext cx="191818" cy="21319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793049" y="2296880"/>
                  <a:ext cx="226865" cy="2131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3049" y="2296880"/>
                  <a:ext cx="226865" cy="213197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/>
          <p:cNvSpPr txBox="1"/>
          <p:nvPr/>
        </p:nvSpPr>
        <p:spPr>
          <a:xfrm>
            <a:off x="5688715" y="23550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778034" y="3704341"/>
            <a:ext cx="4457973" cy="234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Figure: Self-Organizing Maps (SOM) assisted Meta-modeling</a:t>
            </a:r>
            <a:endParaRPr lang="en-IN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686116" y="223575"/>
            <a:ext cx="340095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SOM-assisted Meta-modeling</a:t>
            </a:r>
            <a:endParaRPr lang="en-I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9903" y="2891174"/>
            <a:ext cx="6976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(0,0,3)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20407" y="2773413"/>
            <a:ext cx="9380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(0,0,3.25)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78712" y="2850539"/>
            <a:ext cx="8418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(0,0,1.7)</a:t>
            </a:r>
            <a:endParaRPr lang="en-IN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37700" y="2841765"/>
            <a:ext cx="7938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(0,0,21)</a:t>
            </a:r>
            <a:endParaRPr lang="en-IN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025746" y="3073572"/>
            <a:ext cx="260088" cy="22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476877" y="3065751"/>
            <a:ext cx="260088" cy="22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6786705" y="3059693"/>
            <a:ext cx="260088" cy="22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9496498" y="3036057"/>
            <a:ext cx="260088" cy="22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5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/>
          <p:cNvGrpSpPr/>
          <p:nvPr/>
        </p:nvGrpSpPr>
        <p:grpSpPr>
          <a:xfrm>
            <a:off x="6349608" y="882929"/>
            <a:ext cx="5520414" cy="5368218"/>
            <a:chOff x="6349608" y="882929"/>
            <a:chExt cx="5520414" cy="5368218"/>
          </a:xfrm>
        </p:grpSpPr>
        <p:grpSp>
          <p:nvGrpSpPr>
            <p:cNvPr id="152" name="Group 151"/>
            <p:cNvGrpSpPr/>
            <p:nvPr/>
          </p:nvGrpSpPr>
          <p:grpSpPr>
            <a:xfrm>
              <a:off x="6620169" y="882929"/>
              <a:ext cx="5249853" cy="5368218"/>
              <a:chOff x="6620169" y="882929"/>
              <a:chExt cx="5249853" cy="5368218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6782829" y="5974148"/>
                <a:ext cx="41822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 Proposed approach for SOM-assisted sensitivity analysis</a:t>
                </a:r>
                <a:endParaRPr lang="en-IN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6670220" y="882929"/>
                <a:ext cx="4038601" cy="5076708"/>
                <a:chOff x="1085849" y="890361"/>
                <a:chExt cx="4038601" cy="5076708"/>
              </a:xfrm>
            </p:grpSpPr>
            <p:sp>
              <p:nvSpPr>
                <p:cNvPr id="78" name="Folded Corner 77"/>
                <p:cNvSpPr/>
                <p:nvPr/>
              </p:nvSpPr>
              <p:spPr>
                <a:xfrm>
                  <a:off x="1085849" y="1619249"/>
                  <a:ext cx="4038601" cy="1704975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SOM Component Plane (</a:t>
                  </a:r>
                  <a:r>
                    <a:rPr lang="en-US" sz="1400" i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 , t</a:t>
                  </a:r>
                  <a:r>
                    <a:rPr lang="en-US" sz="14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 </a:t>
                  </a:r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Round Diagonal Corner Rectangle 78"/>
                <p:cNvSpPr/>
                <p:nvPr/>
              </p:nvSpPr>
              <p:spPr>
                <a:xfrm>
                  <a:off x="2452161" y="890361"/>
                  <a:ext cx="1305975" cy="357052"/>
                </a:xfrm>
                <a:prstGeom prst="round2Diag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Data: [x </a:t>
                  </a:r>
                  <a:r>
                    <a:rPr lang="en-US" sz="1500" i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sz="15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endParaRPr lang="en-IN" sz="1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1296588" y="1888130"/>
                  <a:ext cx="3617122" cy="1369419"/>
                </a:xfrm>
                <a:prstGeom prst="rect">
                  <a:avLst/>
                </a:prstGeom>
                <a:ln w="28575"/>
              </p:spPr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1296588" y="1904396"/>
                  <a:ext cx="3617122" cy="616238"/>
                </a:xfrm>
                <a:prstGeom prst="roundRect">
                  <a:avLst>
                    <a:gd name="adj" fmla="val 10000"/>
                  </a:avLst>
                </a:prstGeom>
                <a:solidFill>
                  <a:schemeClr val="accent6">
                    <a:lumMod val="20000"/>
                    <a:lumOff val="80000"/>
                    <a:alpha val="90000"/>
                  </a:schemeClr>
                </a:solidFill>
              </p:spPr>
              <p:style>
                <a:lnRef idx="2">
                  <a:schemeClr val="dk1"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82" name="Rounded Rectangle 81"/>
                <p:cNvSpPr/>
                <p:nvPr/>
              </p:nvSpPr>
              <p:spPr>
                <a:xfrm>
                  <a:off x="1405101" y="1941738"/>
                  <a:ext cx="1062529" cy="940018"/>
                </a:xfrm>
                <a:prstGeom prst="roundRect">
                  <a:avLst>
                    <a:gd name="adj" fmla="val 10000"/>
                  </a:avLst>
                </a:prstGeom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3000" r="-13000"/>
                  </a:stretch>
                </a:blipFill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dk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83" name="Freeform 82"/>
                <p:cNvSpPr/>
                <p:nvPr/>
              </p:nvSpPr>
              <p:spPr>
                <a:xfrm>
                  <a:off x="1405101" y="2956439"/>
                  <a:ext cx="1062530" cy="280033"/>
                </a:xfrm>
                <a:custGeom>
                  <a:avLst/>
                  <a:gdLst>
                    <a:gd name="connsiteX0" fmla="*/ 29403 w 1062529"/>
                    <a:gd name="connsiteY0" fmla="*/ 0 h 280032"/>
                    <a:gd name="connsiteX1" fmla="*/ 1033126 w 1062529"/>
                    <a:gd name="connsiteY1" fmla="*/ 0 h 280032"/>
                    <a:gd name="connsiteX2" fmla="*/ 1062529 w 1062529"/>
                    <a:gd name="connsiteY2" fmla="*/ 29403 h 280032"/>
                    <a:gd name="connsiteX3" fmla="*/ 1062529 w 1062529"/>
                    <a:gd name="connsiteY3" fmla="*/ 280032 h 280032"/>
                    <a:gd name="connsiteX4" fmla="*/ 1062529 w 1062529"/>
                    <a:gd name="connsiteY4" fmla="*/ 280032 h 280032"/>
                    <a:gd name="connsiteX5" fmla="*/ 0 w 1062529"/>
                    <a:gd name="connsiteY5" fmla="*/ 280032 h 280032"/>
                    <a:gd name="connsiteX6" fmla="*/ 0 w 1062529"/>
                    <a:gd name="connsiteY6" fmla="*/ 280032 h 280032"/>
                    <a:gd name="connsiteX7" fmla="*/ 0 w 1062529"/>
                    <a:gd name="connsiteY7" fmla="*/ 29403 h 280032"/>
                    <a:gd name="connsiteX8" fmla="*/ 29403 w 1062529"/>
                    <a:gd name="connsiteY8" fmla="*/ 0 h 28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2529" h="280032">
                      <a:moveTo>
                        <a:pt x="1033126" y="280031"/>
                      </a:moveTo>
                      <a:lnTo>
                        <a:pt x="29403" y="280031"/>
                      </a:lnTo>
                      <a:cubicBezTo>
                        <a:pt x="13164" y="280031"/>
                        <a:pt x="0" y="266867"/>
                        <a:pt x="0" y="250628"/>
                      </a:cubicBez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062529" y="1"/>
                      </a:lnTo>
                      <a:lnTo>
                        <a:pt x="1062529" y="1"/>
                      </a:lnTo>
                      <a:lnTo>
                        <a:pt x="1062529" y="250628"/>
                      </a:lnTo>
                      <a:cubicBezTo>
                        <a:pt x="1062529" y="266867"/>
                        <a:pt x="1049365" y="280031"/>
                        <a:pt x="1033126" y="280031"/>
                      </a:cubicBez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01068" tIns="92457" rIns="101069" bIns="101068" numCol="1" spcCol="1270" anchor="ctr" anchorCtr="0">
                  <a:noAutofit/>
                </a:bodyPr>
                <a:lstStyle/>
                <a:p>
                  <a:pPr lvl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400" i="1" kern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sz="1400" kern="1200" baseline="-25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sz="1400" kern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sz="1400" i="1" kern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 </a:t>
                  </a:r>
                  <a:r>
                    <a:rPr lang="en-US" sz="1400" kern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400" i="1" kern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sz="1400" kern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lang="en-IN" sz="1400" kern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Rounded Rectangle 83"/>
                <p:cNvSpPr/>
                <p:nvPr/>
              </p:nvSpPr>
              <p:spPr>
                <a:xfrm>
                  <a:off x="2573884" y="1942998"/>
                  <a:ext cx="1062529" cy="938405"/>
                </a:xfrm>
                <a:prstGeom prst="roundRect">
                  <a:avLst>
                    <a:gd name="adj" fmla="val 10000"/>
                  </a:avLst>
                </a:prstGeom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3000" r="-13000"/>
                  </a:stretch>
                </a:blipFill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dk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85" name="Freeform 84"/>
                <p:cNvSpPr/>
                <p:nvPr/>
              </p:nvSpPr>
              <p:spPr>
                <a:xfrm>
                  <a:off x="2573884" y="2958606"/>
                  <a:ext cx="1062529" cy="276606"/>
                </a:xfrm>
                <a:custGeom>
                  <a:avLst/>
                  <a:gdLst>
                    <a:gd name="connsiteX0" fmla="*/ 29044 w 1062529"/>
                    <a:gd name="connsiteY0" fmla="*/ 0 h 276605"/>
                    <a:gd name="connsiteX1" fmla="*/ 1033485 w 1062529"/>
                    <a:gd name="connsiteY1" fmla="*/ 0 h 276605"/>
                    <a:gd name="connsiteX2" fmla="*/ 1062529 w 1062529"/>
                    <a:gd name="connsiteY2" fmla="*/ 29044 h 276605"/>
                    <a:gd name="connsiteX3" fmla="*/ 1062529 w 1062529"/>
                    <a:gd name="connsiteY3" fmla="*/ 276605 h 276605"/>
                    <a:gd name="connsiteX4" fmla="*/ 1062529 w 1062529"/>
                    <a:gd name="connsiteY4" fmla="*/ 276605 h 276605"/>
                    <a:gd name="connsiteX5" fmla="*/ 0 w 1062529"/>
                    <a:gd name="connsiteY5" fmla="*/ 276605 h 276605"/>
                    <a:gd name="connsiteX6" fmla="*/ 0 w 1062529"/>
                    <a:gd name="connsiteY6" fmla="*/ 276605 h 276605"/>
                    <a:gd name="connsiteX7" fmla="*/ 0 w 1062529"/>
                    <a:gd name="connsiteY7" fmla="*/ 29044 h 276605"/>
                    <a:gd name="connsiteX8" fmla="*/ 29044 w 1062529"/>
                    <a:gd name="connsiteY8" fmla="*/ 0 h 276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2529" h="276605">
                      <a:moveTo>
                        <a:pt x="1033485" y="276604"/>
                      </a:moveTo>
                      <a:lnTo>
                        <a:pt x="29044" y="276604"/>
                      </a:lnTo>
                      <a:cubicBezTo>
                        <a:pt x="13003" y="276604"/>
                        <a:pt x="0" y="263601"/>
                        <a:pt x="0" y="247560"/>
                      </a:cubicBez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062529" y="1"/>
                      </a:lnTo>
                      <a:lnTo>
                        <a:pt x="1062529" y="1"/>
                      </a:lnTo>
                      <a:lnTo>
                        <a:pt x="1062529" y="247560"/>
                      </a:lnTo>
                      <a:cubicBezTo>
                        <a:pt x="1062529" y="263601"/>
                        <a:pt x="1049526" y="276604"/>
                        <a:pt x="1033485" y="276604"/>
                      </a:cubicBez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00963" tIns="92457" rIns="100963" bIns="100963" numCol="1" spcCol="1270" anchor="ctr" anchorCtr="0">
                  <a:noAutofit/>
                </a:bodyPr>
                <a:lstStyle/>
                <a:p>
                  <a:pPr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400" i="1" dirty="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sz="1400" baseline="-25000" dirty="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sz="1400" i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 , t</a:t>
                  </a:r>
                  <a:r>
                    <a:rPr lang="en-US" sz="14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r>
                    <a:rPr lang="en-US" sz="1400" baseline="-25000" dirty="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lang="en-IN" sz="1400" dirty="0"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>
                  <a:off x="3742666" y="1936928"/>
                  <a:ext cx="1062529" cy="964205"/>
                </a:xfrm>
                <a:prstGeom prst="roundRect">
                  <a:avLst>
                    <a:gd name="adj" fmla="val 10000"/>
                  </a:avLst>
                </a:prstGeom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4000" r="-14000"/>
                  </a:stretch>
                </a:blipFill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dk1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87" name="Freeform 86"/>
                <p:cNvSpPr/>
                <p:nvPr/>
              </p:nvSpPr>
              <p:spPr>
                <a:xfrm>
                  <a:off x="3742666" y="2966198"/>
                  <a:ext cx="1062529" cy="275085"/>
                </a:xfrm>
                <a:custGeom>
                  <a:avLst/>
                  <a:gdLst>
                    <a:gd name="connsiteX0" fmla="*/ 28884 w 1062529"/>
                    <a:gd name="connsiteY0" fmla="*/ 0 h 275084"/>
                    <a:gd name="connsiteX1" fmla="*/ 1033645 w 1062529"/>
                    <a:gd name="connsiteY1" fmla="*/ 0 h 275084"/>
                    <a:gd name="connsiteX2" fmla="*/ 1062529 w 1062529"/>
                    <a:gd name="connsiteY2" fmla="*/ 28884 h 275084"/>
                    <a:gd name="connsiteX3" fmla="*/ 1062529 w 1062529"/>
                    <a:gd name="connsiteY3" fmla="*/ 275084 h 275084"/>
                    <a:gd name="connsiteX4" fmla="*/ 1062529 w 1062529"/>
                    <a:gd name="connsiteY4" fmla="*/ 275084 h 275084"/>
                    <a:gd name="connsiteX5" fmla="*/ 0 w 1062529"/>
                    <a:gd name="connsiteY5" fmla="*/ 275084 h 275084"/>
                    <a:gd name="connsiteX6" fmla="*/ 0 w 1062529"/>
                    <a:gd name="connsiteY6" fmla="*/ 275084 h 275084"/>
                    <a:gd name="connsiteX7" fmla="*/ 0 w 1062529"/>
                    <a:gd name="connsiteY7" fmla="*/ 28884 h 275084"/>
                    <a:gd name="connsiteX8" fmla="*/ 28884 w 1062529"/>
                    <a:gd name="connsiteY8" fmla="*/ 0 h 275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2529" h="275084">
                      <a:moveTo>
                        <a:pt x="1033645" y="275083"/>
                      </a:moveTo>
                      <a:lnTo>
                        <a:pt x="28884" y="275083"/>
                      </a:lnTo>
                      <a:cubicBezTo>
                        <a:pt x="12932" y="275083"/>
                        <a:pt x="0" y="262151"/>
                        <a:pt x="0" y="246199"/>
                      </a:cubicBez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062529" y="1"/>
                      </a:lnTo>
                      <a:lnTo>
                        <a:pt x="1062529" y="1"/>
                      </a:lnTo>
                      <a:lnTo>
                        <a:pt x="1062529" y="246199"/>
                      </a:lnTo>
                      <a:cubicBezTo>
                        <a:pt x="1062529" y="262151"/>
                        <a:pt x="1049597" y="275083"/>
                        <a:pt x="1033645" y="275083"/>
                      </a:cubicBez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dk1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00916" tIns="92456" rIns="100916" bIns="100917" numCol="1" spcCol="1270" anchor="ctr" anchorCtr="0">
                  <a:noAutofit/>
                </a:bodyPr>
                <a:lstStyle/>
                <a:p>
                  <a:pPr lvl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5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 </a:t>
                  </a:r>
                  <a:r>
                    <a:rPr lang="en-US" sz="15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sz="15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 , t</a:t>
                  </a:r>
                  <a:r>
                    <a:rPr lang="en-US" sz="15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lang="en-IN" sz="1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Parallelogram 88"/>
                <p:cNvSpPr/>
                <p:nvPr/>
              </p:nvSpPr>
              <p:spPr>
                <a:xfrm>
                  <a:off x="2068083" y="4741727"/>
                  <a:ext cx="2074124" cy="428625"/>
                </a:xfrm>
                <a:prstGeom prst="parallelogram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Jacobian computation in SOM space</a:t>
                  </a:r>
                  <a:endParaRPr lang="en-IN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0" name="Round Same Side Corner Rectangle 89"/>
                <p:cNvSpPr/>
                <p:nvPr/>
              </p:nvSpPr>
              <p:spPr>
                <a:xfrm>
                  <a:off x="2333851" y="5625886"/>
                  <a:ext cx="1542587" cy="341183"/>
                </a:xfrm>
                <a:prstGeom prst="round2Same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0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Sensitivity Analysis</a:t>
                  </a:r>
                  <a:endParaRPr lang="en-IN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1" name="Straight Arrow Connector 90"/>
                <p:cNvCxnSpPr>
                  <a:stCxn id="79" idx="1"/>
                  <a:endCxn id="78" idx="0"/>
                </p:cNvCxnSpPr>
                <p:nvPr/>
              </p:nvCxnSpPr>
              <p:spPr>
                <a:xfrm>
                  <a:off x="3105149" y="1247413"/>
                  <a:ext cx="1" cy="371836"/>
                </a:xfrm>
                <a:prstGeom prst="straightConnector1">
                  <a:avLst/>
                </a:prstGeom>
                <a:solidFill>
                  <a:schemeClr val="bg1"/>
                </a:solidFill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>
                  <a:stCxn id="78" idx="2"/>
                </p:cNvCxnSpPr>
                <p:nvPr/>
              </p:nvCxnSpPr>
              <p:spPr>
                <a:xfrm flipH="1">
                  <a:off x="3105145" y="3324224"/>
                  <a:ext cx="5" cy="326546"/>
                </a:xfrm>
                <a:prstGeom prst="straightConnector1">
                  <a:avLst/>
                </a:prstGeom>
                <a:solidFill>
                  <a:schemeClr val="bg1"/>
                </a:solidFill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3105144" y="4251699"/>
                  <a:ext cx="1556" cy="487667"/>
                </a:xfrm>
                <a:prstGeom prst="straightConnector1">
                  <a:avLst/>
                </a:prstGeom>
                <a:solidFill>
                  <a:schemeClr val="bg1"/>
                </a:solidFill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89" idx="4"/>
                  <a:endCxn id="90" idx="3"/>
                </p:cNvCxnSpPr>
                <p:nvPr/>
              </p:nvCxnSpPr>
              <p:spPr>
                <a:xfrm>
                  <a:off x="3105145" y="5170352"/>
                  <a:ext cx="0" cy="455534"/>
                </a:xfrm>
                <a:prstGeom prst="straightConnector1">
                  <a:avLst/>
                </a:prstGeom>
                <a:solidFill>
                  <a:schemeClr val="bg1"/>
                </a:solidFill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Elbow Connector 9"/>
              <p:cNvCxnSpPr>
                <a:stCxn id="79" idx="0"/>
                <a:endCxn id="19" idx="0"/>
              </p:cNvCxnSpPr>
              <p:nvPr/>
            </p:nvCxnSpPr>
            <p:spPr>
              <a:xfrm>
                <a:off x="9342507" y="1061455"/>
                <a:ext cx="1787287" cy="2693961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Parallelogram 18"/>
                  <p:cNvSpPr/>
                  <p:nvPr/>
                </p:nvSpPr>
                <p:spPr>
                  <a:xfrm>
                    <a:off x="10389565" y="3755416"/>
                    <a:ext cx="1480457" cy="450997"/>
                  </a:xfrm>
                  <a:prstGeom prst="parallelogram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0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Input </a:t>
                    </a:r>
                    <a14:m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a14:m>
                    <a:endParaRPr lang="en-IN" sz="13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Parallelogram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9565" y="3755416"/>
                    <a:ext cx="1480457" cy="450997"/>
                  </a:xfrm>
                  <a:prstGeom prst="parallelogram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Flowchart: Internal Storage 65"/>
                  <p:cNvSpPr/>
                  <p:nvPr/>
                </p:nvSpPr>
                <p:spPr>
                  <a:xfrm>
                    <a:off x="10498081" y="4731934"/>
                    <a:ext cx="1267200" cy="430986"/>
                  </a:xfrm>
                  <a:prstGeom prst="flowChartInternalStorag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Obtain (</a:t>
                    </a:r>
                    <a14:m>
                      <m:oMath xmlns:m="http://schemas.openxmlformats.org/officeDocument/2006/math"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a14:m>
                    <a:r>
                      <a:rPr lang="en-US" sz="130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en-IN" sz="13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6" name="Flowchart: Internal Storag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8081" y="4731934"/>
                    <a:ext cx="1267200" cy="430986"/>
                  </a:xfrm>
                  <a:prstGeom prst="flowChartInternalStorage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1" name="Straight Arrow Connector 70"/>
              <p:cNvCxnSpPr>
                <a:stCxn id="66" idx="1"/>
                <a:endCxn id="89" idx="2"/>
              </p:cNvCxnSpPr>
              <p:nvPr/>
            </p:nvCxnSpPr>
            <p:spPr>
              <a:xfrm flipH="1">
                <a:off x="9673000" y="4947427"/>
                <a:ext cx="825081" cy="1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Elbow Connector 102"/>
              <p:cNvCxnSpPr>
                <a:stCxn id="79" idx="2"/>
              </p:cNvCxnSpPr>
              <p:nvPr/>
            </p:nvCxnSpPr>
            <p:spPr>
              <a:xfrm rot="10800000" flipV="1">
                <a:off x="7993074" y="1061454"/>
                <a:ext cx="43458" cy="2964089"/>
              </a:xfrm>
              <a:prstGeom prst="bentConnector3">
                <a:avLst>
                  <a:gd name="adj1" fmla="val 3783957"/>
                </a:avLst>
              </a:prstGeom>
              <a:ln>
                <a:prstDash val="lgDash"/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6620169" y="3703915"/>
                    <a:ext cx="1096450" cy="276999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0" dirty="0" err="1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1200" i="1" dirty="0" err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 dirty="0" err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↔(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N" sz="1200" dirty="0"/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0169" y="3703915"/>
                    <a:ext cx="1096450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b="-6383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9" name="Straight Arrow Connector 118"/>
              <p:cNvCxnSpPr>
                <a:stCxn id="19" idx="4"/>
                <a:endCxn id="66" idx="0"/>
              </p:cNvCxnSpPr>
              <p:nvPr/>
            </p:nvCxnSpPr>
            <p:spPr>
              <a:xfrm>
                <a:off x="11129794" y="4206413"/>
                <a:ext cx="1887" cy="5255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Flowchart: Multidocument 133"/>
              <p:cNvSpPr/>
              <p:nvPr/>
            </p:nvSpPr>
            <p:spPr>
              <a:xfrm>
                <a:off x="7993072" y="3643338"/>
                <a:ext cx="1699066" cy="649660"/>
              </a:xfrm>
              <a:prstGeom prst="flowChartMultidocumen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Meta-modeling in SOM space</a:t>
                </a:r>
                <a:endParaRPr lang="en-IN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3" name="TextBox 152"/>
            <p:cNvSpPr txBox="1"/>
            <p:nvPr/>
          </p:nvSpPr>
          <p:spPr>
            <a:xfrm rot="16200000">
              <a:off x="6086555" y="2411518"/>
              <a:ext cx="83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Mapping</a:t>
              </a:r>
              <a:endParaRPr lang="en-IN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07823" y="5547472"/>
            <a:ext cx="1985555" cy="366618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4664" y="751679"/>
                <a:ext cx="5711875" cy="5661820"/>
              </a:xfrm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1" dirty="0" smtClean="0"/>
                  <a:t>Given: Data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1400" i="1">
                            <a:latin typeface="Cambria Math"/>
                          </a:rPr>
                          <m:t>,…,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/>
                          </a:rPr>
                          <m:t>𝑠</m:t>
                        </m:r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400">
                        <a:latin typeface="Cambria Math"/>
                      </a:rPr>
                      <m:t>;</m:t>
                    </m:r>
                    <m:r>
                      <a:rPr lang="en-US" sz="1400" b="0" i="1" smtClean="0">
                        <a:latin typeface="Cambria Math"/>
                      </a:rPr>
                      <m:t> </m:t>
                    </m:r>
                  </m:oMath>
                </a14:m>
                <a:endParaRPr lang="en-US" sz="1400" b="0" i="1" dirty="0" smtClean="0">
                  <a:latin typeface="Cambria Math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  <m:r>
                          <a:rPr lang="en-US" sz="1400" i="1">
                            <a:latin typeface="Cambria Math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/>
                          </a:rPr>
                          <m:t>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400" i="1">
                        <a:latin typeface="Cambria Math"/>
                      </a:rPr>
                      <m:t>;</m:t>
                    </m:r>
                    <m:r>
                      <a:rPr lang="en-US" sz="1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/>
                          </a:rPr>
                          <m:t>𝑠</m:t>
                        </m:r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400" i="1">
                        <a:latin typeface="Cambria Math"/>
                      </a:rPr>
                      <m:t>∈[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400" i="1">
                        <a:latin typeface="Cambria Math"/>
                      </a:rPr>
                      <m:t>, 1]</m:t>
                    </m:r>
                  </m:oMath>
                </a14:m>
                <a:endParaRPr lang="en-US" sz="14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1" dirty="0" smtClean="0"/>
                  <a:t>Sensitivity Analysis: 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Applying chain-rule</a:t>
                </a:r>
                <a:endParaRPr lang="en-US" sz="16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3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3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13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13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3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  <m:t> </m:t>
                          </m:r>
                        </m:sub>
                      </m:sSub>
                      <m:r>
                        <a:rPr lang="en-US" sz="1300" b="0" i="1" dirty="0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300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3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3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13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300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13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3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300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13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3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3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3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13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13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300" i="1" dirty="0">
                              <a:latin typeface="Cambria Math" panose="02040503050406030204" pitchFamily="18" charset="0"/>
                              <a:ea typeface="Cambria Math"/>
                            </a:rPr>
                            <m:t> </m:t>
                          </m:r>
                        </m:sub>
                      </m:sSub>
                      <m:r>
                        <a:rPr lang="en-US" sz="1300" i="1" dirty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300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3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3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13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13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3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300" i="1" dirty="0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r>
                                    <a:rPr lang="en-US" sz="13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300" dirty="0" smtClean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dirty="0" smtClean="0">
                    <a:latin typeface="Times New Roman" pitchFamily="18" charset="0"/>
                    <a:cs typeface="Times New Roman" pitchFamily="18" charset="0"/>
                  </a:rPr>
                  <a:t>Sensitivity analysis through latent space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13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𝜕</m:t>
                                    </m:r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num>
                                      <m:den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3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3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3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00" i="1" dirty="0" smtClean="0"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5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15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5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5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5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sub>
                          </m:sSub>
                        </m:e>
                        <m:sup>
                          <m:r>
                            <a:rPr lang="en-US" sz="1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5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d>
                        </m:e>
                        <m:sub>
                          <m:r>
                            <a:rPr lang="en-US" sz="1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sz="15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500" dirty="0" smtClean="0"/>
                  <a:t>Where,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5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</m:d>
                          </m:e>
                          <m:sub>
                            <m:r>
                              <a:rPr lang="en-US" sz="15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sub>
                        </m:sSub>
                      </m:e>
                      <m:sup>
                        <m:r>
                          <a:rPr lang="en-US" sz="1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1500" dirty="0" smtClean="0"/>
                  <a:t> is the pseudo inverse of the Jacobian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5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𝑱</m:t>
                            </m:r>
                          </m:e>
                        </m:d>
                      </m:e>
                      <m:sub>
                        <m:r>
                          <a:rPr lang="en-US" sz="15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664" y="751679"/>
                <a:ext cx="5711875" cy="5661820"/>
              </a:xfrm>
              <a:blipFill rotWithShape="0">
                <a:blip r:embed="rId5"/>
                <a:stretch>
                  <a:fillRect l="-747" t="-2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	2/2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188851" y="223353"/>
            <a:ext cx="389157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SOM-assisted Sensitivity Analysis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143623" y="862436"/>
            <a:ext cx="5936798" cy="5339924"/>
            <a:chOff x="6143623" y="966673"/>
            <a:chExt cx="5936798" cy="5339924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143623" y="1366783"/>
                  <a:ext cx="5936797" cy="493981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5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PRS Model: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5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Number of coefficient</a:t>
                  </a:r>
                  <a:r>
                    <a:rPr lang="en-US" sz="15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5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sz="15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sz="15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to be estimated 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5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5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endPara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sz="15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	         Without using SOM </a:t>
                  </a:r>
                  <a:r>
                    <a:rPr lang="en-US" sz="15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5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5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5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</m:oMath>
                  </a14:m>
                  <a:endPara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sz="15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                         Using SOM</a:t>
                  </a:r>
                  <a:r>
                    <a:rPr lang="en-US" sz="15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5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5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5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15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5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  <m:sSub>
                        <m:sSubPr>
                          <m:ctrlPr>
                            <a:rPr lang="en-US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×(1+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3623" y="1366783"/>
                  <a:ext cx="5936797" cy="49398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2" name="Chart 21"/>
                <p:cNvGraphicFramePr/>
                <p:nvPr>
                  <p:extLst>
                    <p:ext uri="{D42A27DB-BD31-4B8C-83A1-F6EECF244321}">
                      <p14:modId xmlns:p14="http://schemas.microsoft.com/office/powerpoint/2010/main" val="2424677515"/>
                    </p:ext>
                  </p:extLst>
                </p:nvPr>
              </p:nvGraphicFramePr>
              <p:xfrm>
                <a:off x="6283179" y="2979669"/>
                <a:ext cx="5181600" cy="286464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0"/>
                </a:graphicData>
              </a:graphic>
            </p:graphicFrame>
          </mc:Choice>
          <mc:Fallback xmlns="">
            <p:graphicFrame>
              <p:nvGraphicFramePr>
                <p:cNvPr id="22" name="Chart 21"/>
                <p:cNvGraphicFramePr/>
                <p:nvPr>
                  <p:extLst>
                    <p:ext uri="{D42A27DB-BD31-4B8C-83A1-F6EECF244321}">
                      <p14:modId xmlns:p14="http://schemas.microsoft.com/office/powerpoint/2010/main" val="2424677515"/>
                    </p:ext>
                  </p:extLst>
                </p:nvPr>
              </p:nvGraphicFramePr>
              <p:xfrm>
                <a:off x="6283179" y="2979669"/>
                <a:ext cx="5181600" cy="286464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</mc:Fallback>
        </mc:AlternateContent>
        <p:sp>
          <p:nvSpPr>
            <p:cNvPr id="26" name="Rectangle 25"/>
            <p:cNvSpPr/>
            <p:nvPr/>
          </p:nvSpPr>
          <p:spPr>
            <a:xfrm>
              <a:off x="7674838" y="5914090"/>
              <a:ext cx="3071675" cy="27699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 sz="12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r>
                <a:rPr lang="en-US" smtClean="0"/>
                <a:t>Figure: Computational </a:t>
              </a:r>
              <a:r>
                <a:rPr lang="en-US"/>
                <a:t>Cost (</a:t>
              </a:r>
              <a:r>
                <a:rPr lang="en-US" smtClean="0"/>
                <a:t>PRS </a:t>
              </a:r>
              <a:r>
                <a:rPr lang="en-US"/>
                <a:t>degree</a:t>
              </a:r>
              <a:r>
                <a:rPr lang="en-US" i="1"/>
                <a:t> r </a:t>
              </a:r>
              <a:r>
                <a:rPr lang="en-US"/>
                <a:t>=2)</a:t>
              </a:r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143625" y="966673"/>
              <a:ext cx="5936796" cy="400110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 variable dimension vs. Computational cost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3300549" y="5251269"/>
            <a:ext cx="0" cy="400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303368" y="4787153"/>
            <a:ext cx="464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84050" y="4787153"/>
            <a:ext cx="492215" cy="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1921" y="4606815"/>
                <a:ext cx="794320" cy="360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21" y="4606815"/>
                <a:ext cx="794320" cy="36067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86875" y="4617876"/>
                <a:ext cx="5797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𝑱</m:t>
                              </m:r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75" y="4617876"/>
                <a:ext cx="579709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04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579" y="816428"/>
                <a:ext cx="8187690" cy="525344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500" b="1" dirty="0" smtClean="0"/>
                  <a:t>Sphere function</a:t>
                </a:r>
                <a:r>
                  <a:rPr lang="en-US" sz="1500" b="1" baseline="30000" dirty="0" smtClean="0"/>
                  <a:t>1</a:t>
                </a:r>
                <a:r>
                  <a:rPr lang="en-US" sz="1500" b="1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=[2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2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[−1.5,1.5],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[−1.5,1.5]</m:t>
                      </m:r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Inferences: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SOM plot provides essential information on response and variable interaction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Response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 smtClean="0"/>
                  <a:t> is equally sensitive to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 smtClean="0"/>
                  <a:t> and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SOM-based meta-model provides good fit and sensitivity information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79" y="816428"/>
                <a:ext cx="8187690" cy="5253445"/>
              </a:xfrm>
              <a:blipFill rotWithShape="0">
                <a:blip r:embed="rId2"/>
                <a:stretch>
                  <a:fillRect l="-596" t="-10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1/6 | </a:t>
            </a:r>
            <a:r>
              <a:rPr lang="en-US" sz="2400" dirty="0" smtClean="0">
                <a:solidFill>
                  <a:srgbClr val="7030A0"/>
                </a:solidFill>
              </a:rPr>
              <a:t>Sphere Function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Paper 197: WCSMO-15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9A25D-6819-4B1B-B933-254930AFA6A8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62011" y="179525"/>
            <a:ext cx="251841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0436" y="6069874"/>
            <a:ext cx="11971564" cy="21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800" dirty="0" err="1"/>
              <a:t>Molga</a:t>
            </a:r>
            <a:r>
              <a:rPr lang="en-US" sz="800" dirty="0"/>
              <a:t>, M., &amp; </a:t>
            </a:r>
            <a:r>
              <a:rPr lang="en-US" sz="800" dirty="0" err="1"/>
              <a:t>Smutnicki</a:t>
            </a:r>
            <a:r>
              <a:rPr lang="en-US" sz="800" dirty="0"/>
              <a:t>, C. Test functions for optimization needs (2005). Retrieved June 2013, from http://www.zsd.ict.pwr.wroc.pl/files/docs/functions.pdf</a:t>
            </a:r>
            <a:endParaRPr lang="en-US" sz="8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952411" y="3177539"/>
            <a:ext cx="3128008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Meta-model accuracy 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52411" y="5873569"/>
            <a:ext cx="3128008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Sensitivity information (-1,-1) to (1,1)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34471" y="4365342"/>
            <a:ext cx="3128008" cy="262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SOM plots for Sphere function</a:t>
            </a:r>
            <a:endParaRPr lang="en-IN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20" y="818608"/>
            <a:ext cx="3551623" cy="227819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11579" y="2062316"/>
            <a:ext cx="7487553" cy="2437457"/>
            <a:chOff x="111579" y="1958810"/>
            <a:chExt cx="7487553" cy="2437457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2613" y="2282111"/>
              <a:ext cx="2136519" cy="176382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9840" y="2269469"/>
              <a:ext cx="2212359" cy="1776466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219" y="2269469"/>
              <a:ext cx="2220583" cy="177646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054302" y="2088271"/>
                  <a:ext cx="46076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302" y="2088271"/>
                  <a:ext cx="46076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611489" y="2088271"/>
                  <a:ext cx="46609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489" y="2088271"/>
                  <a:ext cx="46609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183650" y="2063065"/>
                  <a:ext cx="37138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3650" y="2063065"/>
                  <a:ext cx="371384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/>
            <p:cNvGrpSpPr/>
            <p:nvPr/>
          </p:nvGrpSpPr>
          <p:grpSpPr>
            <a:xfrm>
              <a:off x="111579" y="1958810"/>
              <a:ext cx="2331240" cy="2364942"/>
              <a:chOff x="23929" y="1289986"/>
              <a:chExt cx="2331240" cy="2364942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 flipV="1">
                <a:off x="160275" y="3489042"/>
                <a:ext cx="190148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160275" y="1600898"/>
                <a:ext cx="0" cy="18881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2676355" y="1993396"/>
              <a:ext cx="2331240" cy="2364942"/>
              <a:chOff x="23929" y="1289986"/>
              <a:chExt cx="2331240" cy="2364942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flipV="1">
                <a:off x="160275" y="3489042"/>
                <a:ext cx="190148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160275" y="1600898"/>
                <a:ext cx="0" cy="18881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/>
            <p:cNvGrpSpPr/>
            <p:nvPr/>
          </p:nvGrpSpPr>
          <p:grpSpPr>
            <a:xfrm>
              <a:off x="5246491" y="2031325"/>
              <a:ext cx="2331240" cy="2364942"/>
              <a:chOff x="23929" y="1289986"/>
              <a:chExt cx="2331240" cy="2364942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160275" y="3489042"/>
                <a:ext cx="190148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160275" y="1600898"/>
                <a:ext cx="0" cy="18881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" y="1289986"/>
                    <a:ext cx="270639" cy="3231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081" y="3331763"/>
                    <a:ext cx="320088" cy="3231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Rectangle 56"/>
            <p:cNvSpPr/>
            <p:nvPr/>
          </p:nvSpPr>
          <p:spPr>
            <a:xfrm>
              <a:off x="1655948" y="3666419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643789" y="2457603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89748" y="2457603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20130" y="3643933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239715" y="3661935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27556" y="2453119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873515" y="2453119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903897" y="3639449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19984" y="3639709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07825" y="2430893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453784" y="2430893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484166" y="3617223"/>
              <a:ext cx="428512" cy="3912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985235" y="2863285"/>
              <a:ext cx="696686" cy="70102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317539" y="2873296"/>
              <a:ext cx="696686" cy="70102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817401" y="2901258"/>
              <a:ext cx="696686" cy="70102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99269" y="3470109"/>
            <a:ext cx="3681874" cy="24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39383</TotalTime>
  <Words>1607</Words>
  <Application>Microsoft Office PowerPoint</Application>
  <PresentationFormat>Widescreen</PresentationFormat>
  <Paragraphs>645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Wingdings</vt:lpstr>
      <vt:lpstr>1_Office Theme</vt:lpstr>
      <vt:lpstr>Paper 197: A Novel Sensitivity Analysis Method Using Self-Organizing Maps (SOM)  Deepanshu  and Palaniappan Ramu </vt:lpstr>
      <vt:lpstr>Content</vt:lpstr>
      <vt:lpstr>Surrogate-assisted Sensitivity Analysis</vt:lpstr>
      <vt:lpstr>Current Challenges</vt:lpstr>
      <vt:lpstr>Self-Organizing Maps (SOM) 1/2</vt:lpstr>
      <vt:lpstr>Self-Organizing Maps (SOM) 2/2</vt:lpstr>
      <vt:lpstr>Proposed Methodology 1/2</vt:lpstr>
      <vt:lpstr>Proposed Methodology 2/2</vt:lpstr>
      <vt:lpstr>Results 1/6 | Sphere Function</vt:lpstr>
      <vt:lpstr>Results 2/6 | Webster Function</vt:lpstr>
      <vt:lpstr>Results 2/6 | Webster Function</vt:lpstr>
      <vt:lpstr>Results 3/6 | Short Column</vt:lpstr>
      <vt:lpstr>Results 4/6 | Knee Point in Pareto Front</vt:lpstr>
      <vt:lpstr>Results 5/6 | Disjoint Pareto Front</vt:lpstr>
      <vt:lpstr>Results 6/6 | High-dimension Problem</vt:lpstr>
      <vt:lpstr>Summary</vt:lpstr>
      <vt:lpstr>Thank You!</vt:lpstr>
      <vt:lpstr>Other presentations from our lab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197: A Novel Sensitivity Analysis Method Using Self-Organizing Maps (SOM)  Deepanshu* Palaniappan Ramu *</dc:title>
  <dc:creator>Microsoft account</dc:creator>
  <cp:lastModifiedBy>Microsoft account</cp:lastModifiedBy>
  <cp:revision>203</cp:revision>
  <dcterms:created xsi:type="dcterms:W3CDTF">2023-04-30T09:19:44Z</dcterms:created>
  <dcterms:modified xsi:type="dcterms:W3CDTF">2023-05-31T16:31:12Z</dcterms:modified>
</cp:coreProperties>
</file>